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 id="2147483682" r:id="rId3"/>
  </p:sldMasterIdLst>
  <p:notesMasterIdLst>
    <p:notesMasterId r:id="rId22"/>
  </p:notesMasterIdLst>
  <p:sldIdLst>
    <p:sldId id="333" r:id="rId4"/>
    <p:sldId id="721" r:id="rId5"/>
    <p:sldId id="722" r:id="rId6"/>
    <p:sldId id="771" r:id="rId7"/>
    <p:sldId id="774" r:id="rId8"/>
    <p:sldId id="775" r:id="rId9"/>
    <p:sldId id="814" r:id="rId10"/>
    <p:sldId id="816" r:id="rId11"/>
    <p:sldId id="817" r:id="rId12"/>
    <p:sldId id="818" r:id="rId13"/>
    <p:sldId id="820" r:id="rId14"/>
    <p:sldId id="819" r:id="rId15"/>
    <p:sldId id="821" r:id="rId16"/>
    <p:sldId id="815" r:id="rId17"/>
    <p:sldId id="617" r:id="rId18"/>
    <p:sldId id="776" r:id="rId19"/>
    <p:sldId id="777" r:id="rId20"/>
    <p:sldId id="822" r:id="rId21"/>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CF004"/>
    <a:srgbClr val="00236A"/>
    <a:srgbClr val="000099"/>
    <a:srgbClr val="FFCCFF"/>
    <a:srgbClr val="CCCCFF"/>
    <a:srgbClr val="FFFF99"/>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26" autoAdjust="0"/>
    <p:restoredTop sz="94660"/>
  </p:normalViewPr>
  <p:slideViewPr>
    <p:cSldViewPr>
      <p:cViewPr>
        <p:scale>
          <a:sx n="80" d="100"/>
          <a:sy n="80" d="100"/>
        </p:scale>
        <p:origin x="-2502" y="-8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b-NO"/>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DB6110-007F-4459-8F2A-26A96EA751BF}" type="slidenum">
              <a:rPr lang="nb-NO"/>
              <a:pPr/>
              <a:t>‹#›</a:t>
            </a:fld>
            <a:endParaRPr 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C7DB6110-007F-4459-8F2A-26A96EA751BF}"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txBox="1">
            <a:spLocks noGrp="1" noChangeArrowheads="1"/>
          </p:cNvSpPr>
          <p:nvPr/>
        </p:nvSpPr>
        <p:spPr bwMode="auto">
          <a:xfrm>
            <a:off x="3885845" y="8685982"/>
            <a:ext cx="2972155" cy="458018"/>
          </a:xfrm>
          <a:prstGeom prst="rect">
            <a:avLst/>
          </a:prstGeom>
          <a:noFill/>
          <a:ln w="9525">
            <a:noFill/>
            <a:miter lim="800000"/>
            <a:headEnd/>
            <a:tailEnd/>
          </a:ln>
        </p:spPr>
        <p:txBody>
          <a:bodyPr lIns="95445" tIns="47723" rIns="95445" bIns="47723" anchor="b"/>
          <a:lstStyle/>
          <a:p>
            <a:pPr algn="r" defTabSz="954088">
              <a:spcBef>
                <a:spcPct val="0"/>
              </a:spcBef>
            </a:pPr>
            <a:fld id="{0DB49AA6-5583-4912-8827-2EFAD2DED49B}" type="slidenum">
              <a:rPr lang="sv-SE" sz="1300" b="0"/>
              <a:pPr algn="r" defTabSz="954088">
                <a:spcBef>
                  <a:spcPct val="0"/>
                </a:spcBef>
              </a:pPr>
              <a:t>10</a:t>
            </a:fld>
            <a:endParaRPr lang="sv-SE" sz="1300" b="0"/>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nb-NO"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txBox="1">
            <a:spLocks noGrp="1" noChangeArrowheads="1"/>
          </p:cNvSpPr>
          <p:nvPr/>
        </p:nvSpPr>
        <p:spPr bwMode="auto">
          <a:xfrm>
            <a:off x="3885845" y="8685982"/>
            <a:ext cx="2972155" cy="458018"/>
          </a:xfrm>
          <a:prstGeom prst="rect">
            <a:avLst/>
          </a:prstGeom>
          <a:noFill/>
          <a:ln w="9525">
            <a:noFill/>
            <a:miter lim="800000"/>
            <a:headEnd/>
            <a:tailEnd/>
          </a:ln>
        </p:spPr>
        <p:txBody>
          <a:bodyPr lIns="95445" tIns="47723" rIns="95445" bIns="47723" anchor="b"/>
          <a:lstStyle/>
          <a:p>
            <a:pPr algn="r" defTabSz="954088">
              <a:spcBef>
                <a:spcPct val="0"/>
              </a:spcBef>
            </a:pPr>
            <a:fld id="{AB814040-9FA5-4F81-8A9C-9DEE9823C41E}" type="slidenum">
              <a:rPr lang="sv-SE" sz="1300" b="0"/>
              <a:pPr algn="r" defTabSz="954088">
                <a:spcBef>
                  <a:spcPct val="0"/>
                </a:spcBef>
              </a:pPr>
              <a:t>11</a:t>
            </a:fld>
            <a:endParaRPr lang="sv-SE" sz="1300" b="0"/>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r>
              <a:rPr lang="sv-SE" b="1" smtClean="0">
                <a:solidFill>
                  <a:srgbClr val="2A4222"/>
                </a:solidFill>
                <a:latin typeface="Arial" pitchFamily="34" charset="0"/>
                <a:ea typeface="ＭＳ Ｐゴシック" pitchFamily="34" charset="-128"/>
              </a:rPr>
              <a:t>Flera aktiviteter</a:t>
            </a:r>
          </a:p>
          <a:p>
            <a:pPr eaLnBrk="1" hangingPunct="1"/>
            <a:endParaRPr lang="sv-SE" b="1" smtClean="0">
              <a:solidFill>
                <a:srgbClr val="2A4222"/>
              </a:solidFill>
              <a:latin typeface="Arial" pitchFamily="34" charset="0"/>
              <a:ea typeface="ＭＳ Ｐゴシック" pitchFamily="34" charset="-128"/>
            </a:endParaRPr>
          </a:p>
          <a:p>
            <a:pPr eaLnBrk="1" hangingPunct="1"/>
            <a:r>
              <a:rPr lang="sv-SE" smtClean="0">
                <a:solidFill>
                  <a:srgbClr val="2A4222"/>
                </a:solidFill>
                <a:latin typeface="Arial" pitchFamily="34" charset="0"/>
                <a:ea typeface="ＭＳ Ｐゴシック" pitchFamily="34" charset="-128"/>
              </a:rPr>
              <a:t>På varje uppslag finns det exempel på aktiviteter som kan gå att göra utenför boken som en förlängning eller fördjupning av arbete i boken. </a:t>
            </a:r>
          </a:p>
          <a:p>
            <a:pPr eaLnBrk="1" hangingPunct="1"/>
            <a:endParaRPr lang="nb-NO"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ssholder for lysbilde 1"/>
          <p:cNvSpPr>
            <a:spLocks noGrp="1" noRot="1" noChangeAspect="1" noTextEdit="1"/>
          </p:cNvSpPr>
          <p:nvPr>
            <p:ph type="sldImg"/>
          </p:nvPr>
        </p:nvSpPr>
        <p:spPr>
          <a:ln/>
        </p:spPr>
      </p:sp>
      <p:sp>
        <p:nvSpPr>
          <p:cNvPr id="103427" name="Plassholder for notater 2"/>
          <p:cNvSpPr>
            <a:spLocks noGrp="1"/>
          </p:cNvSpPr>
          <p:nvPr>
            <p:ph type="body" idx="1"/>
          </p:nvPr>
        </p:nvSpPr>
        <p:spPr>
          <a:noFill/>
          <a:ln/>
        </p:spPr>
        <p:txBody>
          <a:bodyPr/>
          <a:lstStyle/>
          <a:p>
            <a:endParaRPr lang="nb-NO" smtClean="0"/>
          </a:p>
        </p:txBody>
      </p:sp>
      <p:sp>
        <p:nvSpPr>
          <p:cNvPr id="103428" name="Plassholder for lysbildenummer 3"/>
          <p:cNvSpPr>
            <a:spLocks noGrp="1"/>
          </p:cNvSpPr>
          <p:nvPr>
            <p:ph type="sldNum" sz="quarter" idx="5"/>
          </p:nvPr>
        </p:nvSpPr>
        <p:spPr>
          <a:noFill/>
        </p:spPr>
        <p:txBody>
          <a:bodyPr/>
          <a:lstStyle/>
          <a:p>
            <a:fld id="{3A61B4C6-D9D5-4CD5-B42A-4AA3BC6BDE4C}" type="slidenum">
              <a:rPr lang="nb-NO" smtClean="0"/>
              <a:pPr/>
              <a:t>12</a:t>
            </a:fld>
            <a:endParaRPr lang="nb-N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p:spPr>
        <p:txBody>
          <a:bodyPr/>
          <a:lstStyle/>
          <a:p>
            <a:endParaRPr lang="nb-NO"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C7DB6110-007F-4459-8F2A-26A96EA751BF}" type="slidenum">
              <a:rPr lang="nb-NO" smtClean="0"/>
              <a:pPr/>
              <a:t>14</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nb-NO" sz="600" b="1" smtClean="0"/>
              <a:t>Lærer av samarbeid</a:t>
            </a:r>
          </a:p>
          <a:p>
            <a:r>
              <a:rPr lang="nb-NO" sz="600" smtClean="0"/>
              <a:t>Særlig var samarbeidslæring som undervisningsstrategi effektivt. Samarbeidslæring innebærer at elevene jobber to og to eller i små grupper. Forutsetningen er at gruppen har et felles mål som bare kan oppnås dersom alle gruppemedlemmene også lærer individuelt. På barnetrinnet fant man også sterk virkning av programmer som legger vekt på klasseromsledelse og motivasjon. </a:t>
            </a:r>
          </a:p>
          <a:p>
            <a:r>
              <a:rPr lang="nb-NO" sz="600" smtClean="0"/>
              <a:t>Funnene er viktige for reformer av matteundervisningen, mener Slavin. Det som må til for å forbedre elevens matteferdigheter er ikke læreplanreformer, men innføring av effektive undervisningsstrategier.</a:t>
            </a:r>
            <a:endParaRPr lang="nb-NO" sz="600" b="1" smtClean="0"/>
          </a:p>
          <a:p>
            <a:r>
              <a:rPr lang="nb-NO" sz="600" b="1" smtClean="0"/>
              <a:t>Små barns undervurderes</a:t>
            </a:r>
          </a:p>
          <a:p>
            <a:r>
              <a:rPr lang="nb-NO" sz="600" smtClean="0"/>
              <a:t>En annen artikkel i tidsskriftet tar for seg betydningen av tidlig innsats i matematikk. Mattelæring i årene før skolestart og i de tidlige skoleårene er svært viktig for å lære matte senere. Matteferdigheter har en sentral plass i utviklingen av kognitive ferdigheter. Et interessant funn er at unge barns evne til mattelæring ofte undervurderes av lærerne, noe som fører til at barn blir tilbudt mindre avansert matematikk enn det de har potensial for. </a:t>
            </a:r>
            <a:endParaRPr lang="nb-NO" sz="600" b="1" smtClean="0"/>
          </a:p>
          <a:p>
            <a:r>
              <a:rPr lang="nb-NO" sz="600" b="1" smtClean="0"/>
              <a:t>Matte er for alle </a:t>
            </a:r>
          </a:p>
          <a:p>
            <a:r>
              <a:rPr lang="nb-NO" sz="600" smtClean="0"/>
              <a:t>En tredje artikkel oppsummerer tre andre kunnskapsoversikter om utvikling av matematikkferdigheter. Et hovedbudskap fra forskningen er at den viktigste barrieren elevene møter i matteundervisningen er forestillingen om at ”matte ikke er for dem, matte er for de smarte”. Dette er spesielt viktig for elever fra mindre privilegerte bakgrunner. Disse elevene trenger oppgaver som utfordrer dem, men som er oppnåelige med innsats. Undervisningen må legges opp slik at alle elever blir aktivt involvert i læringen. Også denne artikkelen trekker fram undervisning i små grupper der elevene kan diskutere problemløsingen som et effektivt virkemiddel. </a:t>
            </a:r>
          </a:p>
          <a:p>
            <a:endParaRPr lang="nb-N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C7DB6110-007F-4459-8F2A-26A96EA751BF}" type="slidenum">
              <a:rPr lang="nb-NO" smtClean="0"/>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4588" y="687388"/>
            <a:ext cx="4572000" cy="3429000"/>
          </a:xfrm>
          <a:ln/>
        </p:spPr>
      </p:sp>
      <p:sp>
        <p:nvSpPr>
          <p:cNvPr id="91139" name="Rectangle 3"/>
          <p:cNvSpPr>
            <a:spLocks noGrp="1" noChangeArrowheads="1"/>
          </p:cNvSpPr>
          <p:nvPr>
            <p:ph type="body" idx="1"/>
          </p:nvPr>
        </p:nvSpPr>
        <p:spPr>
          <a:xfrm>
            <a:off x="914400" y="4343400"/>
            <a:ext cx="5029200" cy="4113213"/>
          </a:xfrm>
          <a:noFill/>
          <a:ln/>
        </p:spPr>
        <p:txBody>
          <a:bodyPr/>
          <a:lstStyle/>
          <a:p>
            <a:pPr eaLnBrk="1" hangingPunct="1"/>
            <a:endParaRPr lang="nb-NO" smtClean="0">
              <a:latin typeface="Arial" charset="0"/>
              <a:ea typeface="ＭＳ Ｐゴシック"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A679E7-BE31-49D0-BCC1-988962C775C6}" type="slidenum">
              <a:rPr lang="nb-NO" smtClean="0">
                <a:latin typeface="Arial" pitchFamily="34" charset="0"/>
                <a:cs typeface="Arial" pitchFamily="34" charset="0"/>
              </a:rPr>
              <a:pPr/>
              <a:t>18</a:t>
            </a:fld>
            <a:endParaRPr lang="nb-NO" smtClean="0">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3991" y="4343401"/>
            <a:ext cx="5030018" cy="4114800"/>
          </a:xfrm>
          <a:noFill/>
          <a:ln/>
        </p:spPr>
        <p:txBody>
          <a:bodyPr/>
          <a:lstStyle/>
          <a:p>
            <a:pPr eaLnBrk="1" hangingPunct="1"/>
            <a:endParaRPr lang="nb-NO"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p:spPr>
        <p:txBody>
          <a:bodyPr/>
          <a:lstStyle/>
          <a:p>
            <a:endParaRPr lang="nb-NO"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Plassholder for lysbilde 1"/>
          <p:cNvSpPr>
            <a:spLocks noGrp="1" noRot="1" noChangeAspect="1" noTextEdit="1"/>
          </p:cNvSpPr>
          <p:nvPr>
            <p:ph type="sldImg"/>
          </p:nvPr>
        </p:nvSpPr>
        <p:spPr>
          <a:ln/>
        </p:spPr>
      </p:sp>
      <p:sp>
        <p:nvSpPr>
          <p:cNvPr id="147459" name="Plassholder for notater 2"/>
          <p:cNvSpPr>
            <a:spLocks noGrp="1"/>
          </p:cNvSpPr>
          <p:nvPr>
            <p:ph type="body" idx="1"/>
          </p:nvPr>
        </p:nvSpPr>
        <p:spPr>
          <a:noFill/>
          <a:ln/>
        </p:spPr>
        <p:txBody>
          <a:bodyPr/>
          <a:lstStyle/>
          <a:p>
            <a:pPr eaLnBrk="1" hangingPunct="1"/>
            <a:endParaRPr lang="nb-NO" dirty="0" smtClean="0"/>
          </a:p>
        </p:txBody>
      </p:sp>
      <p:sp>
        <p:nvSpPr>
          <p:cNvPr id="147460" name="Plassholder for lysbildenummer 3"/>
          <p:cNvSpPr txBox="1">
            <a:spLocks noGrp="1"/>
          </p:cNvSpPr>
          <p:nvPr/>
        </p:nvSpPr>
        <p:spPr bwMode="auto">
          <a:xfrm>
            <a:off x="3884064" y="8685046"/>
            <a:ext cx="2972335" cy="457493"/>
          </a:xfrm>
          <a:prstGeom prst="rect">
            <a:avLst/>
          </a:prstGeom>
          <a:noFill/>
          <a:ln w="9525">
            <a:noFill/>
            <a:miter lim="800000"/>
            <a:headEnd/>
            <a:tailEnd/>
          </a:ln>
        </p:spPr>
        <p:txBody>
          <a:bodyPr anchor="b"/>
          <a:lstStyle/>
          <a:p>
            <a:pPr algn="r"/>
            <a:fld id="{4D6839E0-D7FA-4EFB-9836-62E6C6D6C455}" type="slidenum">
              <a:rPr lang="nb-NO" sz="1200"/>
              <a:pPr algn="r"/>
              <a:t>3</a:t>
            </a:fld>
            <a:endParaRPr lang="nb-NO"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a:ln/>
        </p:spPr>
      </p:sp>
      <p:sp>
        <p:nvSpPr>
          <p:cNvPr id="58371" name="Plassholder for notater 2"/>
          <p:cNvSpPr>
            <a:spLocks noGrp="1"/>
          </p:cNvSpPr>
          <p:nvPr>
            <p:ph type="body" idx="1"/>
          </p:nvPr>
        </p:nvSpPr>
        <p:spPr>
          <a:noFill/>
          <a:ln/>
        </p:spPr>
        <p:txBody>
          <a:bodyPr/>
          <a:lstStyle/>
          <a:p>
            <a:pPr eaLnBrk="1" hangingPunct="1"/>
            <a:r>
              <a:rPr lang="nb-NO" smtClean="0"/>
              <a:t>S kal dette illustrere arbeid med partall og oddetall?</a:t>
            </a:r>
          </a:p>
          <a:p>
            <a:pPr eaLnBrk="1" hangingPunct="1"/>
            <a:r>
              <a:rPr lang="nb-NO" b="1" smtClean="0"/>
              <a:t>Ja, og rektangeltall (svarene i gangetabellen), kvadrattall, trekanttall, og hva blir svaret om en legger sammen to partall, to oddetall osv. Det beste er nok å ta dette på overheaden eller på/via smartboard.</a:t>
            </a:r>
          </a:p>
        </p:txBody>
      </p:sp>
      <p:sp>
        <p:nvSpPr>
          <p:cNvPr id="58372" name="Plassholder for lysbildenummer 3"/>
          <p:cNvSpPr>
            <a:spLocks noGrp="1"/>
          </p:cNvSpPr>
          <p:nvPr>
            <p:ph type="sldNum" sz="quarter" idx="5"/>
          </p:nvPr>
        </p:nvSpPr>
        <p:spPr>
          <a:noFill/>
        </p:spPr>
        <p:txBody>
          <a:bodyPr/>
          <a:lstStyle/>
          <a:p>
            <a:fld id="{B77A7AEF-7DB4-4ACC-9ABF-C80F302F6883}" type="slidenum">
              <a:rPr lang="nb-NO" smtClean="0"/>
              <a:pPr/>
              <a:t>4</a:t>
            </a:fld>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ssholder for lysbilde 1"/>
          <p:cNvSpPr>
            <a:spLocks noGrp="1" noRot="1" noChangeAspect="1"/>
          </p:cNvSpPr>
          <p:nvPr>
            <p:ph type="sldImg"/>
          </p:nvPr>
        </p:nvSpPr>
        <p:spPr>
          <a:ln/>
        </p:spPr>
      </p:sp>
      <p:sp>
        <p:nvSpPr>
          <p:cNvPr id="71682" name="Plassholder for notater 2"/>
          <p:cNvSpPr>
            <a:spLocks noGrp="1"/>
          </p:cNvSpPr>
          <p:nvPr>
            <p:ph type="body" idx="1"/>
          </p:nvPr>
        </p:nvSpPr>
        <p:spPr>
          <a:noFill/>
          <a:ln/>
        </p:spPr>
        <p:txBody>
          <a:bodyPr/>
          <a:lstStyle/>
          <a:p>
            <a:pPr eaLnBrk="1" hangingPunct="1"/>
            <a:endParaRPr lang="nb-NO" smtClean="0"/>
          </a:p>
        </p:txBody>
      </p:sp>
      <p:sp>
        <p:nvSpPr>
          <p:cNvPr id="71683" name="Plassholder for lysbildenummer 3"/>
          <p:cNvSpPr>
            <a:spLocks noGrp="1"/>
          </p:cNvSpPr>
          <p:nvPr>
            <p:ph type="sldNum" sz="quarter" idx="5"/>
          </p:nvPr>
        </p:nvSpPr>
        <p:spPr>
          <a:noFill/>
        </p:spPr>
        <p:txBody>
          <a:bodyPr/>
          <a:lstStyle/>
          <a:p>
            <a:fld id="{19CE41D7-997E-4D03-8100-5BC88CF1117E}" type="slidenum">
              <a:rPr lang="nb-NO" smtClean="0"/>
              <a:pPr/>
              <a:t>5</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5996" y="8685381"/>
            <a:ext cx="2972004" cy="458619"/>
          </a:xfrm>
          <a:prstGeom prst="rect">
            <a:avLst/>
          </a:prstGeom>
          <a:noFill/>
          <a:ln w="9525">
            <a:noFill/>
            <a:miter lim="800000"/>
            <a:headEnd/>
            <a:tailEnd/>
          </a:ln>
        </p:spPr>
        <p:txBody>
          <a:bodyPr lIns="95436" tIns="47718" rIns="95436" bIns="47718" anchor="b"/>
          <a:lstStyle/>
          <a:p>
            <a:pPr algn="r" defTabSz="953143"/>
            <a:fld id="{5F15B1AE-1CC1-463F-85BC-0CE37312793E}" type="slidenum">
              <a:rPr lang="sv-SE" sz="1300"/>
              <a:pPr algn="r" defTabSz="953143"/>
              <a:t>6</a:t>
            </a:fld>
            <a:endParaRPr lang="sv-SE" sz="13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nb-NO"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0281" tIns="45141" rIns="90281" bIns="45141" anchor="b"/>
          <a:lstStyle/>
          <a:p>
            <a:pPr algn="r" defTabSz="901700"/>
            <a:fld id="{3DDDEB81-8FD3-4AD3-85FD-59FBEDB0ED2C}" type="slidenum">
              <a:rPr lang="sv-SE" sz="1200"/>
              <a:pPr algn="r" defTabSz="901700"/>
              <a:t>7</a:t>
            </a:fld>
            <a:endParaRPr lang="sv-SE"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sv-SE" b="1" smtClean="0">
                <a:solidFill>
                  <a:srgbClr val="000000"/>
                </a:solidFill>
                <a:latin typeface="Arial" charset="0"/>
                <a:ea typeface="ＭＳ Ｐゴシック" pitchFamily="34" charset="-128"/>
                <a:cs typeface="Arial" charset="0"/>
              </a:rPr>
              <a:t>Kompetensmål</a:t>
            </a:r>
            <a:endParaRPr lang="sv-SE" smtClean="0">
              <a:solidFill>
                <a:srgbClr val="000000"/>
              </a:solidFill>
              <a:latin typeface="Arial" charset="0"/>
              <a:ea typeface="ＭＳ Ｐゴシック" pitchFamily="34" charset="-128"/>
              <a:cs typeface="Arial" charset="0"/>
            </a:endParaRPr>
          </a:p>
          <a:p>
            <a:pPr eaLnBrk="1" hangingPunct="1"/>
            <a:endParaRPr lang="sv-SE" smtClean="0">
              <a:solidFill>
                <a:srgbClr val="000000"/>
              </a:solidFill>
              <a:latin typeface="Arial" charset="0"/>
              <a:ea typeface="ＭＳ Ｐゴシック" pitchFamily="34" charset="-128"/>
              <a:cs typeface="Arial" charset="0"/>
            </a:endParaRPr>
          </a:p>
          <a:p>
            <a:pPr eaLnBrk="1" hangingPunct="1"/>
            <a:r>
              <a:rPr lang="sv-SE" smtClean="0">
                <a:solidFill>
                  <a:srgbClr val="000000"/>
                </a:solidFill>
                <a:latin typeface="Arial" charset="0"/>
                <a:ea typeface="ＭＳ Ｐゴシック" pitchFamily="34" charset="-128"/>
                <a:cs typeface="Arial" charset="0"/>
              </a:rPr>
              <a:t>I lärarens bok står kompetensmålen definierade i den gröna rutan.</a:t>
            </a:r>
          </a:p>
          <a:p>
            <a:pPr eaLnBrk="1" hangingPunct="1"/>
            <a:endParaRPr lang="nb-NO" smtClean="0">
              <a:latin typeface="Arial"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txBox="1">
            <a:spLocks noGrp="1" noChangeArrowheads="1"/>
          </p:cNvSpPr>
          <p:nvPr/>
        </p:nvSpPr>
        <p:spPr bwMode="auto">
          <a:xfrm>
            <a:off x="3885845" y="8685982"/>
            <a:ext cx="2972155" cy="458018"/>
          </a:xfrm>
          <a:prstGeom prst="rect">
            <a:avLst/>
          </a:prstGeom>
          <a:noFill/>
          <a:ln w="9525">
            <a:noFill/>
            <a:miter lim="800000"/>
            <a:headEnd/>
            <a:tailEnd/>
          </a:ln>
        </p:spPr>
        <p:txBody>
          <a:bodyPr lIns="95445" tIns="47723" rIns="95445" bIns="47723" anchor="b"/>
          <a:lstStyle/>
          <a:p>
            <a:pPr algn="r" defTabSz="954088">
              <a:spcBef>
                <a:spcPct val="0"/>
              </a:spcBef>
            </a:pPr>
            <a:fld id="{25FB7511-65E8-42E8-AB96-E189CAB42FCF}" type="slidenum">
              <a:rPr lang="sv-SE" sz="1300" b="0"/>
              <a:pPr algn="r" defTabSz="954088">
                <a:spcBef>
                  <a:spcPct val="0"/>
                </a:spcBef>
              </a:pPr>
              <a:t>8</a:t>
            </a:fld>
            <a:endParaRPr lang="sv-SE" sz="1300" b="0"/>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r>
              <a:rPr lang="sv-SE" b="1" smtClean="0">
                <a:solidFill>
                  <a:srgbClr val="000000"/>
                </a:solidFill>
                <a:ea typeface="ＭＳ Ｐゴシック" pitchFamily="34" charset="-128"/>
              </a:rPr>
              <a:t>Ämnesfrågor</a:t>
            </a:r>
            <a:endParaRPr lang="sv-SE" smtClean="0">
              <a:solidFill>
                <a:srgbClr val="000000"/>
              </a:solidFill>
              <a:ea typeface="ＭＳ Ｐゴシック" pitchFamily="34" charset="-128"/>
            </a:endParaRPr>
          </a:p>
          <a:p>
            <a:pPr eaLnBrk="1" hangingPunct="1"/>
            <a:endParaRPr lang="sv-SE" smtClean="0">
              <a:solidFill>
                <a:srgbClr val="000000"/>
              </a:solidFill>
              <a:ea typeface="ＭＳ Ｐゴシック" pitchFamily="34" charset="-128"/>
            </a:endParaRPr>
          </a:p>
          <a:p>
            <a:pPr eaLnBrk="1" hangingPunct="1"/>
            <a:r>
              <a:rPr lang="sv-SE" smtClean="0">
                <a:ea typeface="ＭＳ Ｐゴシック" pitchFamily="34" charset="-128"/>
              </a:rPr>
              <a:t>Här visas förslag på ämnesfrågor som ska få eleverna att använda kunskaper/erfarenheter de har i ämnet sedan tidigare. Frågor som också kan få dem att tänka efter och resonera.</a:t>
            </a:r>
          </a:p>
          <a:p>
            <a:pPr eaLnBrk="1" hangingPunct="1"/>
            <a:r>
              <a:rPr lang="sv-SE" b="1" smtClean="0">
                <a:solidFill>
                  <a:srgbClr val="000000"/>
                </a:solidFill>
                <a:ea typeface="ＭＳ Ｐゴシック" pitchFamily="34" charset="-128"/>
              </a:rPr>
              <a:t>Förenkla</a:t>
            </a:r>
          </a:p>
          <a:p>
            <a:pPr eaLnBrk="1" hangingPunct="1"/>
            <a:endParaRPr lang="sv-SE" b="1" smtClean="0">
              <a:solidFill>
                <a:srgbClr val="000000"/>
              </a:solidFill>
              <a:ea typeface="ＭＳ Ｐゴシック" pitchFamily="34" charset="-128"/>
            </a:endParaRPr>
          </a:p>
          <a:p>
            <a:pPr eaLnBrk="1" hangingPunct="1"/>
            <a:r>
              <a:rPr lang="sv-SE" smtClean="0">
                <a:solidFill>
                  <a:srgbClr val="000000"/>
                </a:solidFill>
                <a:ea typeface="ＭＳ Ｐゴシック" pitchFamily="34" charset="-128"/>
              </a:rPr>
              <a:t>Til varje side finns det förslag på hur ämnet kan förenklast med enkla medel.</a:t>
            </a:r>
          </a:p>
          <a:p>
            <a:pPr eaLnBrk="1" hangingPunct="1"/>
            <a:endParaRPr lang="sv-SE" smtClean="0">
              <a:solidFill>
                <a:srgbClr val="000000"/>
              </a:solidFill>
              <a:ea typeface="ＭＳ Ｐゴシック" pitchFamily="34" charset="-128"/>
            </a:endParaRPr>
          </a:p>
          <a:p>
            <a:pPr eaLnBrk="1" hangingPunct="1"/>
            <a:endParaRPr lang="nb-NO" smtClean="0">
              <a:ea typeface="ＭＳ Ｐゴシック" pitchFamily="34" charset="-128"/>
            </a:endParaRPr>
          </a:p>
          <a:p>
            <a:pPr eaLnBrk="1" hangingPunct="1"/>
            <a:r>
              <a:rPr lang="nb-NO" smtClean="0">
                <a:ea typeface="ＭＳ Ｐゴシック" pitchFamily="34" charset="-128"/>
              </a:rPr>
              <a:t>Her kommer jeg til å  vise hvordan en kan forenkle ved hjelp av ulike konkretiseringsmidddel.centikuber, cuisenairestaver, brøksirkler.</a:t>
            </a:r>
          </a:p>
          <a:p>
            <a:pPr eaLnBrk="1" hangingPunct="1"/>
            <a:endParaRPr lang="nb-NO"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3E36D6-D758-4EE3-88E2-AB887C71D9D0}" type="slidenum">
              <a:rPr lang="nb-NO"/>
              <a:pPr/>
              <a:t>9</a:t>
            </a:fld>
            <a:endParaRPr lang="nb-NO"/>
          </a:p>
        </p:txBody>
      </p:sp>
      <p:sp>
        <p:nvSpPr>
          <p:cNvPr id="93187" name="Rectangle 2"/>
          <p:cNvSpPr>
            <a:spLocks noGrp="1" noRot="1" noChangeAspect="1" noChangeArrowheads="1" noTextEdit="1"/>
          </p:cNvSpPr>
          <p:nvPr>
            <p:ph type="sldImg"/>
          </p:nvPr>
        </p:nvSpPr>
        <p:spPr>
          <a:xfrm>
            <a:off x="1144588" y="685800"/>
            <a:ext cx="4570412" cy="3429000"/>
          </a:xfrm>
          <a:ln/>
        </p:spPr>
      </p:sp>
      <p:sp>
        <p:nvSpPr>
          <p:cNvPr id="93188" name="Rectangle 3"/>
          <p:cNvSpPr>
            <a:spLocks noGrp="1" noChangeArrowheads="1"/>
          </p:cNvSpPr>
          <p:nvPr>
            <p:ph type="body" idx="1"/>
          </p:nvPr>
        </p:nvSpPr>
        <p:spPr>
          <a:noFill/>
          <a:ln/>
        </p:spPr>
        <p:txBody>
          <a:bodyPr/>
          <a:lstStyle/>
          <a:p>
            <a:pPr eaLnBrk="1" hangingPunct="1"/>
            <a:r>
              <a:rPr lang="nb-NO" smtClean="0">
                <a:cs typeface="Times New Roman" pitchFamily="18" charset="0"/>
              </a:rPr>
              <a:t>Dine penger eller mine penger</a:t>
            </a:r>
            <a:r>
              <a:rPr lang="nb-NO" smtClean="0"/>
              <a:t> </a:t>
            </a:r>
          </a:p>
          <a:p>
            <a:pPr eaLnBrk="1" hangingPunct="1"/>
            <a:r>
              <a:rPr lang="nb-NO" smtClean="0">
                <a:cs typeface="Arial" charset="0"/>
              </a:rPr>
              <a:t>Algebra og X-boks. </a:t>
            </a:r>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E96E4FCD-94FB-4355-9E08-DACCCC0372C5}" type="slidenum">
              <a:rPr lang="nb-NO"/>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DBA7CC02-0354-4E5D-948B-6090222B5341}" type="slidenum">
              <a:rPr lang="nb-NO"/>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C5FD518F-19F1-4BF6-BD96-B28E147CB563}" type="slidenum">
              <a:rPr lang="nb-NO"/>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40513" y="260350"/>
            <a:ext cx="2057400" cy="589438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68313" y="260350"/>
            <a:ext cx="6019800" cy="58943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AE8CBD2B-0E6B-4D91-B385-E43CABD4011F}" type="slidenum">
              <a:rPr lang="nb-NO"/>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42988" y="260350"/>
            <a:ext cx="6981825" cy="77152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5800" y="1371600"/>
            <a:ext cx="3810000" cy="47244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371600"/>
            <a:ext cx="3810000" cy="2286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3810000"/>
            <a:ext cx="3810000" cy="2286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dato 5"/>
          <p:cNvSpPr>
            <a:spLocks noGrp="1"/>
          </p:cNvSpPr>
          <p:nvPr>
            <p:ph type="dt" sz="half" idx="10"/>
          </p:nvPr>
        </p:nvSpPr>
        <p:spPr>
          <a:xfrm>
            <a:off x="685800" y="6248400"/>
            <a:ext cx="1905000" cy="457200"/>
          </a:xfrm>
        </p:spPr>
        <p:txBody>
          <a:bodyPr/>
          <a:lstStyle>
            <a:lvl1pPr>
              <a:defRPr/>
            </a:lvl1pPr>
          </a:lstStyle>
          <a:p>
            <a:pPr>
              <a:defRPr/>
            </a:pPr>
            <a:endParaRPr lang="sv-SE"/>
          </a:p>
        </p:txBody>
      </p:sp>
      <p:sp>
        <p:nvSpPr>
          <p:cNvPr id="7" name="Plassholder for bunntekst 6"/>
          <p:cNvSpPr>
            <a:spLocks noGrp="1"/>
          </p:cNvSpPr>
          <p:nvPr>
            <p:ph type="ftr" sz="quarter" idx="11"/>
          </p:nvPr>
        </p:nvSpPr>
        <p:spPr>
          <a:xfrm>
            <a:off x="3124200" y="6248400"/>
            <a:ext cx="2895600" cy="457200"/>
          </a:xfrm>
        </p:spPr>
        <p:txBody>
          <a:bodyPr/>
          <a:lstStyle>
            <a:lvl1pPr>
              <a:defRPr/>
            </a:lvl1pPr>
          </a:lstStyle>
          <a:p>
            <a:pPr>
              <a:defRPr/>
            </a:pPr>
            <a:endParaRPr lang="sv-SE"/>
          </a:p>
        </p:txBody>
      </p:sp>
      <p:sp>
        <p:nvSpPr>
          <p:cNvPr id="8" name="Plassholder for lysbildenummer 7"/>
          <p:cNvSpPr>
            <a:spLocks noGrp="1"/>
          </p:cNvSpPr>
          <p:nvPr>
            <p:ph type="sldNum" sz="quarter" idx="12"/>
          </p:nvPr>
        </p:nvSpPr>
        <p:spPr>
          <a:xfrm>
            <a:off x="6553200" y="6248400"/>
            <a:ext cx="1905000" cy="457200"/>
          </a:xfrm>
        </p:spPr>
        <p:txBody>
          <a:bodyPr/>
          <a:lstStyle>
            <a:lvl1pPr>
              <a:defRPr/>
            </a:lvl1pPr>
          </a:lstStyle>
          <a:p>
            <a:pPr>
              <a:defRPr/>
            </a:pPr>
            <a:fld id="{7CA63699-80C7-42F3-B573-B1901E9F56BC}" type="slidenum">
              <a:rPr lang="sv-SE"/>
              <a:pPr>
                <a:defRPr/>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8313" y="908050"/>
            <a:ext cx="81534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2362200"/>
            <a:ext cx="4038600" cy="3763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2362200"/>
            <a:ext cx="4038600" cy="3763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39E822-ED10-4FFE-B619-9AC2456A309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lvl1pPr>
              <a:defRPr/>
            </a:lvl1pPr>
          </a:lstStyle>
          <a:p>
            <a:endParaRPr lang="nb-NO" dirty="0"/>
          </a:p>
        </p:txBody>
      </p:sp>
      <p:sp>
        <p:nvSpPr>
          <p:cNvPr id="5" name="Plassholder for bunntekst 4"/>
          <p:cNvSpPr>
            <a:spLocks noGrp="1"/>
          </p:cNvSpPr>
          <p:nvPr>
            <p:ph type="ftr" sz="quarter" idx="11"/>
          </p:nvPr>
        </p:nvSpPr>
        <p:spPr/>
        <p:txBody>
          <a:bodyPr/>
          <a:lstStyle>
            <a:lvl1pPr>
              <a:defRPr/>
            </a:lvl1pPr>
          </a:lstStyle>
          <a:p>
            <a:endParaRPr lang="nb-NO" dirty="0"/>
          </a:p>
        </p:txBody>
      </p:sp>
      <p:sp>
        <p:nvSpPr>
          <p:cNvPr id="6" name="Plassholder for lysbildenummer 5"/>
          <p:cNvSpPr>
            <a:spLocks noGrp="1"/>
          </p:cNvSpPr>
          <p:nvPr>
            <p:ph type="sldNum" sz="quarter" idx="12"/>
          </p:nvPr>
        </p:nvSpPr>
        <p:spPr/>
        <p:txBody>
          <a:bodyPr/>
          <a:lstStyle>
            <a:lvl1pPr>
              <a:defRPr/>
            </a:lvl1pPr>
          </a:lstStyle>
          <a:p>
            <a:fld id="{979E4DC3-7821-4060-A81F-9052D4CAF21F}" type="slidenum">
              <a:rPr lang="nb-NO"/>
              <a:pPr/>
              <a:t>‹#›</a:t>
            </a:fld>
            <a:endParaRPr lang="nb-NO"/>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311848E-11F9-409F-8A91-CC60A7D339F8}"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436C97F-4176-484B-A321-074A04971772}" type="slidenum">
              <a:rPr lang="nb-NO" smtClean="0"/>
              <a:pPr/>
              <a:t>‹#›</a:t>
            </a:fld>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2814B26-F564-4CF9-8555-6A5069FE1785}"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7277B8C-FAC6-411A-A037-12AF03CB119C}" type="datetimeFigureOut">
              <a:rPr lang="nb-NO" smtClean="0"/>
              <a:pPr/>
              <a:t>22.01.2012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18296A-A5FC-40F2-84C7-52F95018B3D2}"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1F831981-F32A-452B-BEAB-D9A713E70703}" type="slidenum">
              <a:rPr lang="nb-NO"/>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A30D8762-BF0D-4025-AF08-D282082FBE5E}" type="slidenum">
              <a:rPr lang="nb-NO"/>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
        <p:nvSpPr>
          <p:cNvPr id="9" name="Plassholder for lysbildenummer 8"/>
          <p:cNvSpPr>
            <a:spLocks noGrp="1"/>
          </p:cNvSpPr>
          <p:nvPr>
            <p:ph type="sldNum" sz="quarter" idx="12"/>
          </p:nvPr>
        </p:nvSpPr>
        <p:spPr/>
        <p:txBody>
          <a:bodyPr/>
          <a:lstStyle>
            <a:lvl1pPr>
              <a:defRPr/>
            </a:lvl1pPr>
          </a:lstStyle>
          <a:p>
            <a:fld id="{896C3353-9AA1-4124-BFF5-0D26901C15BD}" type="slidenum">
              <a:rPr lang="nb-NO"/>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
        <p:nvSpPr>
          <p:cNvPr id="5" name="Plassholder for lysbildenummer 4"/>
          <p:cNvSpPr>
            <a:spLocks noGrp="1"/>
          </p:cNvSpPr>
          <p:nvPr>
            <p:ph type="sldNum" sz="quarter" idx="12"/>
          </p:nvPr>
        </p:nvSpPr>
        <p:spPr/>
        <p:txBody>
          <a:bodyPr/>
          <a:lstStyle>
            <a:lvl1pPr>
              <a:defRPr/>
            </a:lvl1pPr>
          </a:lstStyle>
          <a:p>
            <a:fld id="{90E986EC-79BB-4BB7-8F94-B5DFF3199503}" type="slidenum">
              <a:rPr lang="nb-NO"/>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
        <p:nvSpPr>
          <p:cNvPr id="4" name="Plassholder for lysbildenummer 3"/>
          <p:cNvSpPr>
            <a:spLocks noGrp="1"/>
          </p:cNvSpPr>
          <p:nvPr>
            <p:ph type="sldNum" sz="quarter" idx="12"/>
          </p:nvPr>
        </p:nvSpPr>
        <p:spPr/>
        <p:txBody>
          <a:bodyPr/>
          <a:lstStyle>
            <a:lvl1pPr>
              <a:defRPr/>
            </a:lvl1pPr>
          </a:lstStyle>
          <a:p>
            <a:fld id="{8048DB8A-6A95-43E3-9F34-979EC9F2D809}" type="slidenum">
              <a:rPr lang="nb-NO"/>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2679C526-CB77-4E82-94B7-30D343112506}" type="slidenum">
              <a:rPr lang="nb-NO"/>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CCFF"/>
            </a:gs>
            <a:gs pos="100000">
              <a:srgbClr val="CCCCFF">
                <a:gamma/>
                <a:tint val="0"/>
                <a:invGamma/>
              </a:srgbClr>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9459"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b-NO"/>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b-NO"/>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814B26-F564-4CF9-8555-6A5069FE1785}" type="slidenum">
              <a:rPr lang="nb-NO"/>
              <a:pPr/>
              <a:t>‹#›</a:t>
            </a:fld>
            <a:endParaRPr lang="nb-NO"/>
          </a:p>
        </p:txBody>
      </p:sp>
      <p:pic>
        <p:nvPicPr>
          <p:cNvPr id="19466" name="Picture 10" descr="power2"/>
          <p:cNvPicPr>
            <a:picLocks noChangeAspect="1" noChangeArrowheads="1"/>
          </p:cNvPicPr>
          <p:nvPr userDrawn="1"/>
        </p:nvPicPr>
        <p:blipFill>
          <a:blip r:embed="rId16" cstate="print">
            <a:lum contrast="-10000"/>
          </a:blip>
          <a:srcRect/>
          <a:stretch>
            <a:fillRect/>
          </a:stretch>
        </p:blipFill>
        <p:spPr bwMode="auto">
          <a:xfrm>
            <a:off x="0" y="214290"/>
            <a:ext cx="2586171" cy="1214446"/>
          </a:xfrm>
          <a:prstGeom prst="rect">
            <a:avLst/>
          </a:prstGeom>
          <a:noFill/>
          <a:effectLst/>
          <a:scene3d>
            <a:camera prst="orthographicFront"/>
            <a:lightRig rig="threePt" dir="t"/>
          </a:scene3d>
          <a:sp3d prstMaterial="matte"/>
        </p:spPr>
      </p:pic>
      <p:pic>
        <p:nvPicPr>
          <p:cNvPr id="9" name="Picture 10" descr="nok_logga"/>
          <p:cNvPicPr>
            <a:picLocks noChangeAspect="1" noChangeArrowheads="1"/>
          </p:cNvPicPr>
          <p:nvPr userDrawn="1"/>
        </p:nvPicPr>
        <p:blipFill>
          <a:blip r:embed="rId17" cstate="print"/>
          <a:srcRect/>
          <a:stretch>
            <a:fillRect/>
          </a:stretch>
        </p:blipFill>
        <p:spPr bwMode="auto">
          <a:xfrm>
            <a:off x="7581900" y="0"/>
            <a:ext cx="1562100" cy="785813"/>
          </a:xfrm>
          <a:prstGeom prst="rect">
            <a:avLst/>
          </a:prstGeom>
          <a:noFill/>
          <a:ln w="9525">
            <a:noFill/>
            <a:miter lim="800000"/>
            <a:headEnd/>
            <a:tailEnd/>
          </a:ln>
          <a:scene3d>
            <a:camera prst="orthographicFront"/>
            <a:lightRig rig="threePt" dir="t"/>
          </a:scene3d>
          <a:sp3d>
            <a:bevelT h="101600"/>
          </a:sp3d>
        </p:spPr>
      </p:pic>
      <p:pic>
        <p:nvPicPr>
          <p:cNvPr id="10" name="Picture 6" descr="Untitled 1"/>
          <p:cNvPicPr>
            <a:picLocks noChangeAspect="1" noChangeArrowheads="1"/>
          </p:cNvPicPr>
          <p:nvPr userDrawn="1"/>
        </p:nvPicPr>
        <p:blipFill>
          <a:blip r:embed="rId18" cstate="print"/>
          <a:srcRect/>
          <a:stretch>
            <a:fillRect/>
          </a:stretch>
        </p:blipFill>
        <p:spPr bwMode="auto">
          <a:xfrm>
            <a:off x="6381032" y="4848647"/>
            <a:ext cx="2762968" cy="2009353"/>
          </a:xfrm>
          <a:prstGeom prst="rect">
            <a:avLst/>
          </a:prstGeom>
          <a:noFill/>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98" r:id="rId13"/>
    <p:sldLayoutId id="2147483699" r:id="rId14"/>
  </p:sldLayoutIdLst>
  <p:timing>
    <p:tnLst>
      <p:par>
        <p:cTn id="1" dur="indefinite" restart="never" nodeType="tmRoot"/>
      </p:par>
    </p:tnLst>
  </p:timing>
  <p:txStyles>
    <p:titleStyle>
      <a:lvl1pPr algn="ctr" rtl="0" fontAlgn="base">
        <a:spcBef>
          <a:spcPct val="0"/>
        </a:spcBef>
        <a:spcAft>
          <a:spcPct val="0"/>
        </a:spcAft>
        <a:defRPr sz="3600" b="1">
          <a:solidFill>
            <a:srgbClr val="000066"/>
          </a:solidFill>
          <a:latin typeface="+mj-lt"/>
          <a:ea typeface="+mj-ea"/>
          <a:cs typeface="+mj-cs"/>
        </a:defRPr>
      </a:lvl1pPr>
      <a:lvl2pPr algn="ctr" rtl="0" fontAlgn="base">
        <a:spcBef>
          <a:spcPct val="0"/>
        </a:spcBef>
        <a:spcAft>
          <a:spcPct val="0"/>
        </a:spcAft>
        <a:defRPr sz="3600" b="1">
          <a:solidFill>
            <a:srgbClr val="000066"/>
          </a:solidFill>
          <a:latin typeface="Verdana" pitchFamily="34" charset="0"/>
          <a:cs typeface="Arial" charset="0"/>
        </a:defRPr>
      </a:lvl2pPr>
      <a:lvl3pPr algn="ctr" rtl="0" fontAlgn="base">
        <a:spcBef>
          <a:spcPct val="0"/>
        </a:spcBef>
        <a:spcAft>
          <a:spcPct val="0"/>
        </a:spcAft>
        <a:defRPr sz="3600" b="1">
          <a:solidFill>
            <a:srgbClr val="000066"/>
          </a:solidFill>
          <a:latin typeface="Verdana" pitchFamily="34" charset="0"/>
          <a:cs typeface="Arial" charset="0"/>
        </a:defRPr>
      </a:lvl3pPr>
      <a:lvl4pPr algn="ctr" rtl="0" fontAlgn="base">
        <a:spcBef>
          <a:spcPct val="0"/>
        </a:spcBef>
        <a:spcAft>
          <a:spcPct val="0"/>
        </a:spcAft>
        <a:defRPr sz="3600" b="1">
          <a:solidFill>
            <a:srgbClr val="000066"/>
          </a:solidFill>
          <a:latin typeface="Verdana" pitchFamily="34" charset="0"/>
          <a:cs typeface="Arial" charset="0"/>
        </a:defRPr>
      </a:lvl4pPr>
      <a:lvl5pPr algn="ctr" rtl="0" fontAlgn="base">
        <a:spcBef>
          <a:spcPct val="0"/>
        </a:spcBef>
        <a:spcAft>
          <a:spcPct val="0"/>
        </a:spcAft>
        <a:defRPr sz="3600" b="1">
          <a:solidFill>
            <a:srgbClr val="000066"/>
          </a:solidFill>
          <a:latin typeface="Verdana" pitchFamily="34" charset="0"/>
          <a:cs typeface="Arial" charset="0"/>
        </a:defRPr>
      </a:lvl5pPr>
      <a:lvl6pPr marL="457200" algn="ctr" rtl="0" fontAlgn="base">
        <a:spcBef>
          <a:spcPct val="0"/>
        </a:spcBef>
        <a:spcAft>
          <a:spcPct val="0"/>
        </a:spcAft>
        <a:defRPr sz="3600" b="1">
          <a:solidFill>
            <a:srgbClr val="000066"/>
          </a:solidFill>
          <a:latin typeface="Verdana" pitchFamily="34" charset="0"/>
          <a:cs typeface="Arial" charset="0"/>
        </a:defRPr>
      </a:lvl6pPr>
      <a:lvl7pPr marL="914400" algn="ctr" rtl="0" fontAlgn="base">
        <a:spcBef>
          <a:spcPct val="0"/>
        </a:spcBef>
        <a:spcAft>
          <a:spcPct val="0"/>
        </a:spcAft>
        <a:defRPr sz="3600" b="1">
          <a:solidFill>
            <a:srgbClr val="000066"/>
          </a:solidFill>
          <a:latin typeface="Verdana" pitchFamily="34" charset="0"/>
          <a:cs typeface="Arial" charset="0"/>
        </a:defRPr>
      </a:lvl7pPr>
      <a:lvl8pPr marL="1371600" algn="ctr" rtl="0" fontAlgn="base">
        <a:spcBef>
          <a:spcPct val="0"/>
        </a:spcBef>
        <a:spcAft>
          <a:spcPct val="0"/>
        </a:spcAft>
        <a:defRPr sz="3600" b="1">
          <a:solidFill>
            <a:srgbClr val="000066"/>
          </a:solidFill>
          <a:latin typeface="Verdana" pitchFamily="34" charset="0"/>
          <a:cs typeface="Arial" charset="0"/>
        </a:defRPr>
      </a:lvl8pPr>
      <a:lvl9pPr marL="1828800" algn="ctr" rtl="0" fontAlgn="base">
        <a:spcBef>
          <a:spcPct val="0"/>
        </a:spcBef>
        <a:spcAft>
          <a:spcPct val="0"/>
        </a:spcAft>
        <a:defRPr sz="3600" b="1">
          <a:solidFill>
            <a:srgbClr val="000066"/>
          </a:solidFill>
          <a:latin typeface="Verdana" pitchFamily="34" charset="0"/>
          <a:cs typeface="Arial" charset="0"/>
        </a:defRPr>
      </a:lvl9pPr>
    </p:titleStyle>
    <p:bodyStyle>
      <a:lvl1pPr marL="342900" indent="-342900" algn="l" rtl="0" fontAlgn="base">
        <a:spcBef>
          <a:spcPct val="20000"/>
        </a:spcBef>
        <a:spcAft>
          <a:spcPct val="0"/>
        </a:spcAft>
        <a:buChar char="•"/>
        <a:defRPr sz="2000">
          <a:solidFill>
            <a:srgbClr val="000066"/>
          </a:solidFill>
          <a:latin typeface="+mn-lt"/>
          <a:ea typeface="+mn-ea"/>
          <a:cs typeface="+mn-cs"/>
        </a:defRPr>
      </a:lvl1pPr>
      <a:lvl2pPr marL="742950" indent="-285750" algn="l" rtl="0" fontAlgn="base">
        <a:spcBef>
          <a:spcPct val="20000"/>
        </a:spcBef>
        <a:spcAft>
          <a:spcPct val="0"/>
        </a:spcAft>
        <a:buChar char="–"/>
        <a:defRPr sz="20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sz="2000">
          <a:solidFill>
            <a:srgbClr val="000066"/>
          </a:solidFill>
          <a:latin typeface="+mn-lt"/>
          <a:cs typeface="+mn-cs"/>
        </a:defRPr>
      </a:lvl4pPr>
      <a:lvl5pPr marL="2057400" indent="-228600" algn="l" rtl="0" fontAlgn="base">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1848E-11F9-409F-8A91-CC60A7D339F8}" type="datetimeFigureOut">
              <a:rPr lang="nb-NO" smtClean="0"/>
              <a:pPr/>
              <a:t>22.01.2012</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6C97F-4176-484B-A321-074A04971772}"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77B8C-FAC6-411A-A037-12AF03CB119C}" type="datetimeFigureOut">
              <a:rPr lang="nb-NO" smtClean="0"/>
              <a:pPr/>
              <a:t>22.01.2012</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8296A-A5FC-40F2-84C7-52F95018B3D2}"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7.w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betterevidence.files.wordpress.com/2009/10/betteruk-aut09.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8.jpe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7158" y="1000108"/>
            <a:ext cx="5786478" cy="3429024"/>
          </a:xfrm>
        </p:spPr>
        <p:txBody>
          <a:bodyPr/>
          <a:lstStyle/>
          <a:p>
            <a:pPr eaLnBrk="1" hangingPunct="1"/>
            <a:r>
              <a:rPr lang="nb-NO" dirty="0" smtClean="0">
                <a:solidFill>
                  <a:srgbClr val="00236A"/>
                </a:solidFill>
                <a:effectLst/>
              </a:rPr>
              <a:t/>
            </a:r>
            <a:br>
              <a:rPr lang="nb-NO" dirty="0" smtClean="0">
                <a:solidFill>
                  <a:srgbClr val="00236A"/>
                </a:solidFill>
                <a:effectLst/>
              </a:rPr>
            </a:br>
            <a:r>
              <a:rPr lang="nb-NO" dirty="0" smtClean="0">
                <a:solidFill>
                  <a:srgbClr val="00236A"/>
                </a:solidFill>
                <a:effectLst/>
              </a:rPr>
              <a:t/>
            </a:r>
            <a:br>
              <a:rPr lang="nb-NO" dirty="0" smtClean="0">
                <a:solidFill>
                  <a:srgbClr val="00236A"/>
                </a:solidFill>
                <a:effectLst/>
              </a:rPr>
            </a:br>
            <a:r>
              <a:rPr lang="nb-NO" dirty="0" smtClean="0">
                <a:solidFill>
                  <a:srgbClr val="00236A"/>
                </a:solidFill>
                <a:effectLst/>
              </a:rPr>
              <a:t/>
            </a:r>
            <a:br>
              <a:rPr lang="nb-NO" dirty="0" smtClean="0">
                <a:solidFill>
                  <a:srgbClr val="00236A"/>
                </a:solidFill>
                <a:effectLst/>
              </a:rPr>
            </a:br>
            <a:endParaRPr lang="nb-NO" dirty="0" smtClean="0">
              <a:solidFill>
                <a:srgbClr val="00236A"/>
              </a:solidFill>
              <a:effectLst/>
            </a:endParaRPr>
          </a:p>
        </p:txBody>
      </p:sp>
      <p:sp>
        <p:nvSpPr>
          <p:cNvPr id="6" name="Rektangel 5"/>
          <p:cNvSpPr/>
          <p:nvPr/>
        </p:nvSpPr>
        <p:spPr>
          <a:xfrm>
            <a:off x="827584" y="1700808"/>
            <a:ext cx="7848872" cy="3847207"/>
          </a:xfrm>
          <a:prstGeom prst="rect">
            <a:avLst/>
          </a:prstGeom>
          <a:noFill/>
        </p:spPr>
        <p:txBody>
          <a:bodyPr wrap="square" lIns="91440" tIns="45720" rIns="91440" bIns="45720">
            <a:spAutoFit/>
          </a:bodyPr>
          <a:lstStyle/>
          <a:p>
            <a:pPr algn="ctr"/>
            <a:r>
              <a:rPr lang="nb-NO" sz="66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Lyft</a:t>
            </a:r>
            <a:r>
              <a:rPr lang="nb-NO"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 </a:t>
            </a:r>
            <a:r>
              <a:rPr lang="nb-NO" sz="66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matematiken</a:t>
            </a:r>
            <a:r>
              <a:rPr lang="nb-NO"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 med </a:t>
            </a:r>
            <a:r>
              <a:rPr lang="nb-NO" sz="66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Pixel</a:t>
            </a:r>
            <a:r>
              <a:rPr lang="nb-NO"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 Fk-6</a:t>
            </a:r>
          </a:p>
          <a:p>
            <a:endParaRPr lang="nb-NO"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a:p>
            <a:endParaRPr lang="nb-NO"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a:p>
            <a:r>
              <a:rPr lang="nb-NO"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Mona </a:t>
            </a:r>
            <a:r>
              <a:rPr lang="nb-NO" sz="28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Røsseland</a:t>
            </a:r>
            <a:endParaRPr lang="nb-NO"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a:p>
            <a:r>
              <a:rPr lang="nb-NO"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Forfatter </a:t>
            </a:r>
            <a:endParaRPr lang="nb-NO"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idx="4294967295"/>
          </p:nvPr>
        </p:nvSpPr>
        <p:spPr>
          <a:xfrm>
            <a:off x="1763688" y="836712"/>
            <a:ext cx="6981825" cy="1296988"/>
          </a:xfrm>
        </p:spPr>
        <p:txBody>
          <a:bodyPr/>
          <a:lstStyle/>
          <a:p>
            <a:pPr eaLnBrk="1" hangingPunct="1"/>
            <a:r>
              <a:rPr lang="sv-SE" sz="3200" b="1" dirty="0" smtClean="0"/>
              <a:t>Hur Pixel arbetar med de olika ämnesområdena;</a:t>
            </a:r>
            <a:br>
              <a:rPr lang="sv-SE" sz="3200" b="1" dirty="0" smtClean="0"/>
            </a:br>
            <a:r>
              <a:rPr lang="sv-SE" sz="3200" b="1" dirty="0" smtClean="0"/>
              <a:t>exempel: bråk åk 4 och 5</a:t>
            </a:r>
          </a:p>
        </p:txBody>
      </p:sp>
      <p:pic>
        <p:nvPicPr>
          <p:cNvPr id="500739" name="Picture 4"/>
          <p:cNvPicPr>
            <a:picLocks noChangeAspect="1" noChangeArrowheads="1"/>
          </p:cNvPicPr>
          <p:nvPr/>
        </p:nvPicPr>
        <p:blipFill>
          <a:blip r:embed="rId3" cstate="print">
            <a:lum bright="-10000"/>
          </a:blip>
          <a:srcRect/>
          <a:stretch>
            <a:fillRect/>
          </a:stretch>
        </p:blipFill>
        <p:spPr bwMode="auto">
          <a:xfrm>
            <a:off x="467544" y="2636912"/>
            <a:ext cx="4052887" cy="1801813"/>
          </a:xfrm>
          <a:prstGeom prst="rect">
            <a:avLst/>
          </a:prstGeom>
          <a:noFill/>
          <a:ln w="9525">
            <a:noFill/>
            <a:miter lim="800000"/>
            <a:headEnd/>
            <a:tailEnd/>
          </a:ln>
        </p:spPr>
      </p:pic>
      <p:pic>
        <p:nvPicPr>
          <p:cNvPr id="500740" name="Picture 5"/>
          <p:cNvPicPr>
            <a:picLocks noGrp="1" noChangeAspect="1" noChangeArrowheads="1"/>
          </p:cNvPicPr>
          <p:nvPr>
            <p:ph type="body" idx="4294967295"/>
          </p:nvPr>
        </p:nvPicPr>
        <p:blipFill>
          <a:blip r:embed="rId4" cstate="print">
            <a:lum bright="-10000" contrast="-10000"/>
          </a:blip>
          <a:srcRect/>
          <a:stretch>
            <a:fillRect/>
          </a:stretch>
        </p:blipFill>
        <p:spPr>
          <a:xfrm>
            <a:off x="467544" y="4941168"/>
            <a:ext cx="5019675" cy="1712913"/>
          </a:xfrm>
          <a:noFill/>
        </p:spPr>
      </p:pic>
      <p:pic>
        <p:nvPicPr>
          <p:cNvPr id="500741" name="Picture 6"/>
          <p:cNvPicPr>
            <a:picLocks noChangeAspect="1" noChangeArrowheads="1"/>
          </p:cNvPicPr>
          <p:nvPr/>
        </p:nvPicPr>
        <p:blipFill>
          <a:blip r:embed="rId5" cstate="print">
            <a:lum bright="-10000"/>
          </a:blip>
          <a:srcRect/>
          <a:stretch>
            <a:fillRect/>
          </a:stretch>
        </p:blipFill>
        <p:spPr bwMode="auto">
          <a:xfrm>
            <a:off x="5076056" y="2420888"/>
            <a:ext cx="3471863" cy="2197100"/>
          </a:xfrm>
          <a:prstGeom prst="rect">
            <a:avLst/>
          </a:prstGeom>
          <a:noFill/>
          <a:ln w="9525">
            <a:noFill/>
            <a:miter lim="800000"/>
            <a:headEnd/>
            <a:tailEnd/>
          </a:ln>
        </p:spPr>
      </p:pic>
      <p:sp>
        <p:nvSpPr>
          <p:cNvPr id="500742" name="Text Box 8"/>
          <p:cNvSpPr txBox="1">
            <a:spLocks noChangeArrowheads="1"/>
          </p:cNvSpPr>
          <p:nvPr/>
        </p:nvSpPr>
        <p:spPr bwMode="auto">
          <a:xfrm>
            <a:off x="5148064" y="2420888"/>
            <a:ext cx="3216275" cy="274637"/>
          </a:xfrm>
          <a:prstGeom prst="rect">
            <a:avLst/>
          </a:prstGeom>
          <a:solidFill>
            <a:schemeClr val="bg1"/>
          </a:solidFill>
          <a:ln w="9525">
            <a:noFill/>
            <a:miter lim="800000"/>
            <a:headEnd/>
            <a:tailEnd/>
          </a:ln>
        </p:spPr>
        <p:txBody>
          <a:bodyPr>
            <a:spAutoFit/>
          </a:bodyPr>
          <a:lstStyle/>
          <a:p>
            <a:pPr>
              <a:spcBef>
                <a:spcPct val="0"/>
              </a:spcBef>
            </a:pPr>
            <a:r>
              <a:rPr lang="sv-SE" sz="1200" b="0" dirty="0">
                <a:latin typeface="Georgia" pitchFamily="18" charset="0"/>
              </a:rPr>
              <a:t>Rita alla kulorna.</a:t>
            </a:r>
            <a:endParaRPr lang="sv-SE" b="0" dirty="0"/>
          </a:p>
        </p:txBody>
      </p:sp>
      <p:sp>
        <p:nvSpPr>
          <p:cNvPr id="500743" name="Text Box 9"/>
          <p:cNvSpPr txBox="1">
            <a:spLocks noChangeArrowheads="1"/>
          </p:cNvSpPr>
          <p:nvPr/>
        </p:nvSpPr>
        <p:spPr bwMode="auto">
          <a:xfrm>
            <a:off x="467544" y="4941168"/>
            <a:ext cx="4978400" cy="457200"/>
          </a:xfrm>
          <a:prstGeom prst="rect">
            <a:avLst/>
          </a:prstGeom>
          <a:solidFill>
            <a:schemeClr val="bg1"/>
          </a:solidFill>
          <a:ln w="9525">
            <a:noFill/>
            <a:miter lim="800000"/>
            <a:headEnd/>
            <a:tailEnd/>
          </a:ln>
        </p:spPr>
        <p:txBody>
          <a:bodyPr>
            <a:spAutoFit/>
          </a:bodyPr>
          <a:lstStyle/>
          <a:p>
            <a:pPr>
              <a:spcBef>
                <a:spcPct val="0"/>
              </a:spcBef>
            </a:pPr>
            <a:endParaRPr lang="sv-SE" sz="1200" b="0" dirty="0">
              <a:latin typeface="Georgia" pitchFamily="18" charset="0"/>
            </a:endParaRPr>
          </a:p>
          <a:p>
            <a:pPr>
              <a:spcBef>
                <a:spcPct val="0"/>
              </a:spcBef>
            </a:pPr>
            <a:r>
              <a:rPr lang="sv-SE" sz="1200" b="0" dirty="0">
                <a:latin typeface="Georgia" pitchFamily="18" charset="0"/>
              </a:rPr>
              <a:t>I vilka figurer  är         färgade?</a:t>
            </a:r>
            <a:endParaRPr lang="sv-SE" b="0" dirty="0"/>
          </a:p>
        </p:txBody>
      </p:sp>
      <p:sp>
        <p:nvSpPr>
          <p:cNvPr id="500744" name="Text Box 10"/>
          <p:cNvSpPr txBox="1">
            <a:spLocks noChangeArrowheads="1"/>
          </p:cNvSpPr>
          <p:nvPr/>
        </p:nvSpPr>
        <p:spPr bwMode="auto">
          <a:xfrm>
            <a:off x="539552" y="2636912"/>
            <a:ext cx="3216275" cy="274638"/>
          </a:xfrm>
          <a:prstGeom prst="rect">
            <a:avLst/>
          </a:prstGeom>
          <a:solidFill>
            <a:schemeClr val="bg1"/>
          </a:solidFill>
          <a:ln w="9525">
            <a:noFill/>
            <a:miter lim="800000"/>
            <a:headEnd/>
            <a:tailEnd/>
          </a:ln>
        </p:spPr>
        <p:txBody>
          <a:bodyPr>
            <a:spAutoFit/>
          </a:bodyPr>
          <a:lstStyle/>
          <a:p>
            <a:pPr>
              <a:spcBef>
                <a:spcPct val="0"/>
              </a:spcBef>
            </a:pPr>
            <a:r>
              <a:rPr lang="sv-SE" sz="1200" b="0" dirty="0">
                <a:latin typeface="Georgia" pitchFamily="18" charset="0"/>
              </a:rPr>
              <a:t>Hur stor del av lyckohjulet ger vinst?</a:t>
            </a:r>
            <a:endParaRPr lang="sv-SE" b="0" dirty="0"/>
          </a:p>
        </p:txBody>
      </p:sp>
      <p:sp>
        <p:nvSpPr>
          <p:cNvPr id="500745" name="Text Box 9"/>
          <p:cNvSpPr txBox="1">
            <a:spLocks noChangeArrowheads="1"/>
          </p:cNvSpPr>
          <p:nvPr/>
        </p:nvSpPr>
        <p:spPr bwMode="auto">
          <a:xfrm>
            <a:off x="1691680" y="5085184"/>
            <a:ext cx="228600" cy="457200"/>
          </a:xfrm>
          <a:prstGeom prst="rect">
            <a:avLst/>
          </a:prstGeom>
          <a:solidFill>
            <a:schemeClr val="bg1"/>
          </a:solidFill>
          <a:ln w="9525">
            <a:noFill/>
            <a:miter lim="800000"/>
            <a:headEnd/>
            <a:tailEnd/>
          </a:ln>
        </p:spPr>
        <p:txBody>
          <a:bodyPr>
            <a:spAutoFit/>
          </a:bodyPr>
          <a:lstStyle/>
          <a:p>
            <a:pPr>
              <a:spcBef>
                <a:spcPct val="0"/>
              </a:spcBef>
            </a:pPr>
            <a:r>
              <a:rPr lang="sv-SE" sz="1200" b="0" dirty="0">
                <a:latin typeface="Georgia" pitchFamily="18" charset="0"/>
              </a:rPr>
              <a:t>3</a:t>
            </a:r>
          </a:p>
          <a:p>
            <a:pPr>
              <a:spcBef>
                <a:spcPct val="0"/>
              </a:spcBef>
            </a:pPr>
            <a:r>
              <a:rPr lang="sv-SE" sz="1200" b="0" dirty="0">
                <a:latin typeface="Georgia" pitchFamily="18" charset="0"/>
              </a:rPr>
              <a:t>4</a:t>
            </a:r>
            <a:endParaRPr lang="sv-SE" b="0" dirty="0"/>
          </a:p>
        </p:txBody>
      </p:sp>
      <p:sp>
        <p:nvSpPr>
          <p:cNvPr id="500746" name="Line 10"/>
          <p:cNvSpPr>
            <a:spLocks noChangeShapeType="1"/>
          </p:cNvSpPr>
          <p:nvPr/>
        </p:nvSpPr>
        <p:spPr bwMode="auto">
          <a:xfrm>
            <a:off x="1763688" y="5301208"/>
            <a:ext cx="152400" cy="0"/>
          </a:xfrm>
          <a:prstGeom prst="line">
            <a:avLst/>
          </a:prstGeom>
          <a:noFill/>
          <a:ln w="9525">
            <a:solidFill>
              <a:schemeClr val="tx1"/>
            </a:solidFill>
            <a:round/>
            <a:headEnd/>
            <a:tailEnd/>
          </a:ln>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07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07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07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07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0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idx="4294967295"/>
          </p:nvPr>
        </p:nvSpPr>
        <p:spPr>
          <a:xfrm>
            <a:off x="1907704" y="404664"/>
            <a:ext cx="6981825" cy="771525"/>
          </a:xfrm>
        </p:spPr>
        <p:txBody>
          <a:bodyPr/>
          <a:lstStyle/>
          <a:p>
            <a:pPr eaLnBrk="1" hangingPunct="1"/>
            <a:r>
              <a:rPr lang="sv-SE" sz="3200" b="1" dirty="0" smtClean="0"/>
              <a:t>Aktiviteter </a:t>
            </a:r>
            <a:br>
              <a:rPr lang="sv-SE" sz="3200" b="1" dirty="0" smtClean="0"/>
            </a:br>
            <a:r>
              <a:rPr lang="sv-SE" sz="3200" b="1" dirty="0" smtClean="0"/>
              <a:t>som bygger förståelse</a:t>
            </a:r>
          </a:p>
        </p:txBody>
      </p:sp>
      <p:grpSp>
        <p:nvGrpSpPr>
          <p:cNvPr id="2" name="Group 13"/>
          <p:cNvGrpSpPr>
            <a:grpSpLocks/>
          </p:cNvGrpSpPr>
          <p:nvPr/>
        </p:nvGrpSpPr>
        <p:grpSpPr bwMode="auto">
          <a:xfrm>
            <a:off x="827584" y="1700808"/>
            <a:ext cx="7507287" cy="5346700"/>
            <a:chOff x="472" y="240"/>
            <a:chExt cx="4729" cy="3368"/>
          </a:xfrm>
        </p:grpSpPr>
        <p:pic>
          <p:nvPicPr>
            <p:cNvPr id="508932" name="Picture 11" descr="s36"/>
            <p:cNvPicPr>
              <a:picLocks noChangeAspect="1" noChangeArrowheads="1"/>
            </p:cNvPicPr>
            <p:nvPr/>
          </p:nvPicPr>
          <p:blipFill>
            <a:blip r:embed="rId3" cstate="print"/>
            <a:srcRect/>
            <a:stretch>
              <a:fillRect/>
            </a:stretch>
          </p:blipFill>
          <p:spPr bwMode="auto">
            <a:xfrm>
              <a:off x="472" y="240"/>
              <a:ext cx="2366" cy="3365"/>
            </a:xfrm>
            <a:prstGeom prst="rect">
              <a:avLst/>
            </a:prstGeom>
            <a:noFill/>
            <a:ln w="12700">
              <a:solidFill>
                <a:srgbClr val="8FBD43"/>
              </a:solidFill>
              <a:miter lim="800000"/>
              <a:headEnd/>
              <a:tailEnd/>
            </a:ln>
          </p:spPr>
        </p:pic>
        <p:pic>
          <p:nvPicPr>
            <p:cNvPr id="508933" name="Picture 12" descr="s37"/>
            <p:cNvPicPr>
              <a:picLocks noChangeAspect="1" noChangeArrowheads="1"/>
            </p:cNvPicPr>
            <p:nvPr/>
          </p:nvPicPr>
          <p:blipFill>
            <a:blip r:embed="rId4" cstate="print"/>
            <a:srcRect l="4053" t="2480" r="3624" b="2620"/>
            <a:stretch>
              <a:fillRect/>
            </a:stretch>
          </p:blipFill>
          <p:spPr bwMode="auto">
            <a:xfrm>
              <a:off x="2832" y="240"/>
              <a:ext cx="2369" cy="3368"/>
            </a:xfrm>
            <a:prstGeom prst="rect">
              <a:avLst/>
            </a:prstGeom>
            <a:noFill/>
            <a:ln w="12700">
              <a:solidFill>
                <a:srgbClr val="8FBD43"/>
              </a:solidFill>
              <a:miter lim="800000"/>
              <a:headEnd/>
              <a:tailEnd/>
            </a:ln>
          </p:spPr>
        </p:pic>
      </p:grpSp>
      <p:grpSp>
        <p:nvGrpSpPr>
          <p:cNvPr id="3" name="Group 17"/>
          <p:cNvGrpSpPr>
            <a:grpSpLocks/>
          </p:cNvGrpSpPr>
          <p:nvPr/>
        </p:nvGrpSpPr>
        <p:grpSpPr bwMode="auto">
          <a:xfrm>
            <a:off x="1403648" y="1412776"/>
            <a:ext cx="6680200" cy="5670550"/>
            <a:chOff x="432" y="480"/>
            <a:chExt cx="4128" cy="3504"/>
          </a:xfrm>
        </p:grpSpPr>
        <p:pic>
          <p:nvPicPr>
            <p:cNvPr id="40974" name="Picture 14" descr="s37"/>
            <p:cNvPicPr>
              <a:picLocks noChangeAspect="1" noChangeArrowheads="1"/>
            </p:cNvPicPr>
            <p:nvPr/>
          </p:nvPicPr>
          <p:blipFill>
            <a:blip r:embed="rId4" cstate="print"/>
            <a:srcRect l="9346" t="60811" r="37831" b="8784"/>
            <a:stretch>
              <a:fillRect/>
            </a:stretch>
          </p:blipFill>
          <p:spPr bwMode="auto">
            <a:xfrm>
              <a:off x="432" y="1392"/>
              <a:ext cx="2713" cy="2160"/>
            </a:xfrm>
            <a:prstGeom prst="rect">
              <a:avLst/>
            </a:prstGeom>
            <a:noFill/>
            <a:ln w="9525">
              <a:solidFill>
                <a:srgbClr val="8FBD43"/>
              </a:solidFill>
              <a:miter lim="800000"/>
              <a:headEnd/>
              <a:tailEnd/>
            </a:ln>
            <a:effectLst>
              <a:outerShdw dist="114300" dir="2700000" algn="ctr" rotWithShape="0">
                <a:srgbClr val="808080">
                  <a:alpha val="74001"/>
                </a:srgbClr>
              </a:outerShdw>
            </a:effectLst>
          </p:spPr>
        </p:pic>
        <p:pic>
          <p:nvPicPr>
            <p:cNvPr id="40975" name="Picture 15" descr="s37"/>
            <p:cNvPicPr>
              <a:picLocks noChangeAspect="1" noChangeArrowheads="1"/>
            </p:cNvPicPr>
            <p:nvPr/>
          </p:nvPicPr>
          <p:blipFill>
            <a:blip r:embed="rId4" cstate="print"/>
            <a:srcRect l="63240" t="7433" r="10280" b="43243"/>
            <a:stretch>
              <a:fillRect/>
            </a:stretch>
          </p:blipFill>
          <p:spPr bwMode="auto">
            <a:xfrm>
              <a:off x="3200" y="480"/>
              <a:ext cx="1360" cy="3504"/>
            </a:xfrm>
            <a:prstGeom prst="rect">
              <a:avLst/>
            </a:prstGeom>
            <a:noFill/>
            <a:ln w="9525">
              <a:solidFill>
                <a:srgbClr val="8FBD43"/>
              </a:solidFill>
              <a:miter lim="800000"/>
              <a:headEnd/>
              <a:tailEnd/>
            </a:ln>
            <a:effectLst>
              <a:outerShdw dist="114300" dir="2700000" algn="ctr" rotWithShape="0">
                <a:srgbClr val="808080">
                  <a:alpha val="74001"/>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14400" y="260350"/>
            <a:ext cx="8229600" cy="1143000"/>
          </a:xfrm>
          <a:prstGeom prst="rect">
            <a:avLst/>
          </a:prstGeom>
          <a:noFill/>
          <a:ln w="9525">
            <a:noFill/>
            <a:miter lim="800000"/>
            <a:headEnd/>
            <a:tailEnd/>
          </a:ln>
          <a:effectLst/>
        </p:spPr>
        <p:txBody>
          <a:bodyPr anchor="ctr"/>
          <a:lstStyle/>
          <a:p>
            <a:pPr algn="ctr">
              <a:defRPr/>
            </a:pPr>
            <a:r>
              <a:rPr lang="sv-SE" sz="3200" b="1" kern="0" dirty="0">
                <a:solidFill>
                  <a:srgbClr val="000066"/>
                </a:solidFill>
                <a:ea typeface="Verdana" pitchFamily="34" charset="0"/>
                <a:cs typeface="Verdana" pitchFamily="34" charset="0"/>
              </a:rPr>
              <a:t>Utforska bråk med </a:t>
            </a:r>
            <a:br>
              <a:rPr lang="sv-SE" sz="3200" b="1" kern="0" dirty="0">
                <a:solidFill>
                  <a:srgbClr val="000066"/>
                </a:solidFill>
                <a:ea typeface="Verdana" pitchFamily="34" charset="0"/>
                <a:cs typeface="Verdana" pitchFamily="34" charset="0"/>
              </a:rPr>
            </a:br>
            <a:r>
              <a:rPr lang="sv-SE" sz="3200" b="1" kern="0" dirty="0">
                <a:solidFill>
                  <a:srgbClr val="000066"/>
                </a:solidFill>
                <a:ea typeface="Verdana" pitchFamily="34" charset="0"/>
                <a:cs typeface="Verdana" pitchFamily="34" charset="0"/>
              </a:rPr>
              <a:t>geometriska mönsterbrickor</a:t>
            </a:r>
          </a:p>
        </p:txBody>
      </p:sp>
      <p:pic>
        <p:nvPicPr>
          <p:cNvPr id="46083" name="Bilde 4" descr="IMG_0001.jpg"/>
          <p:cNvPicPr>
            <a:picLocks noChangeAspect="1"/>
          </p:cNvPicPr>
          <p:nvPr/>
        </p:nvPicPr>
        <p:blipFill>
          <a:blip r:embed="rId3" cstate="print"/>
          <a:srcRect l="4295" t="5315" r="17300" b="46851"/>
          <a:stretch>
            <a:fillRect/>
          </a:stretch>
        </p:blipFill>
        <p:spPr bwMode="auto">
          <a:xfrm>
            <a:off x="323850" y="1844675"/>
            <a:ext cx="5256213" cy="4537075"/>
          </a:xfrm>
          <a:prstGeom prst="rect">
            <a:avLst/>
          </a:prstGeom>
          <a:noFill/>
          <a:ln w="9525">
            <a:noFill/>
            <a:miter lim="800000"/>
            <a:headEnd/>
            <a:tailEnd/>
          </a:ln>
        </p:spPr>
      </p:pic>
      <p:pic>
        <p:nvPicPr>
          <p:cNvPr id="46084" name="Picture 5" descr="DSC_0423"/>
          <p:cNvPicPr>
            <a:picLocks noChangeAspect="1" noChangeArrowheads="1"/>
          </p:cNvPicPr>
          <p:nvPr/>
        </p:nvPicPr>
        <p:blipFill>
          <a:blip r:embed="rId4" cstate="print"/>
          <a:srcRect/>
          <a:stretch>
            <a:fillRect/>
          </a:stretch>
        </p:blipFill>
        <p:spPr bwMode="auto">
          <a:xfrm>
            <a:off x="5795963" y="1989138"/>
            <a:ext cx="2771775"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259632" y="476672"/>
            <a:ext cx="8229600" cy="1143000"/>
          </a:xfrm>
        </p:spPr>
        <p:txBody>
          <a:bodyPr/>
          <a:lstStyle/>
          <a:p>
            <a:r>
              <a:rPr lang="sv-SE" sz="3200" b="1" dirty="0" smtClean="0"/>
              <a:t>Förståelse </a:t>
            </a:r>
            <a:br>
              <a:rPr lang="sv-SE" sz="3200" b="1" dirty="0" smtClean="0"/>
            </a:br>
            <a:r>
              <a:rPr lang="sv-SE" sz="3200" b="1" dirty="0" smtClean="0"/>
              <a:t>kontra drillning av regler</a:t>
            </a:r>
          </a:p>
        </p:txBody>
      </p:sp>
      <p:sp>
        <p:nvSpPr>
          <p:cNvPr id="464899" name="Rectangle 3"/>
          <p:cNvSpPr>
            <a:spLocks noGrp="1" noChangeArrowheads="1"/>
          </p:cNvSpPr>
          <p:nvPr>
            <p:ph type="body" idx="1"/>
          </p:nvPr>
        </p:nvSpPr>
        <p:spPr/>
        <p:txBody>
          <a:bodyPr/>
          <a:lstStyle/>
          <a:p>
            <a:pPr>
              <a:buFontTx/>
              <a:buNone/>
            </a:pPr>
            <a:r>
              <a:rPr lang="sv-SE" b="1" dirty="0" smtClean="0"/>
              <a:t>Exempel från bråk</a:t>
            </a:r>
          </a:p>
        </p:txBody>
      </p:sp>
      <p:grpSp>
        <p:nvGrpSpPr>
          <p:cNvPr id="2" name="Group 4"/>
          <p:cNvGrpSpPr>
            <a:grpSpLocks/>
          </p:cNvGrpSpPr>
          <p:nvPr/>
        </p:nvGrpSpPr>
        <p:grpSpPr bwMode="auto">
          <a:xfrm>
            <a:off x="1219200" y="2895600"/>
            <a:ext cx="2014538" cy="1657350"/>
            <a:chOff x="930" y="1389"/>
            <a:chExt cx="1269" cy="1044"/>
          </a:xfrm>
        </p:grpSpPr>
        <p:pic>
          <p:nvPicPr>
            <p:cNvPr id="464901" name="Picture 5" descr="brøk1"/>
            <p:cNvPicPr>
              <a:picLocks noChangeAspect="1" noChangeArrowheads="1"/>
            </p:cNvPicPr>
            <p:nvPr/>
          </p:nvPicPr>
          <p:blipFill>
            <a:blip r:embed="rId3" cstate="print"/>
            <a:srcRect l="10709" r="53622"/>
            <a:stretch>
              <a:fillRect/>
            </a:stretch>
          </p:blipFill>
          <p:spPr bwMode="auto">
            <a:xfrm>
              <a:off x="1746" y="1389"/>
              <a:ext cx="453" cy="1044"/>
            </a:xfrm>
            <a:prstGeom prst="rect">
              <a:avLst/>
            </a:prstGeom>
            <a:noFill/>
          </p:spPr>
        </p:pic>
        <p:pic>
          <p:nvPicPr>
            <p:cNvPr id="464902" name="Picture 6" descr="brøk1"/>
            <p:cNvPicPr>
              <a:picLocks noChangeAspect="1" noChangeArrowheads="1"/>
            </p:cNvPicPr>
            <p:nvPr/>
          </p:nvPicPr>
          <p:blipFill>
            <a:blip r:embed="rId3" cstate="print"/>
            <a:srcRect l="64331"/>
            <a:stretch>
              <a:fillRect/>
            </a:stretch>
          </p:blipFill>
          <p:spPr bwMode="auto">
            <a:xfrm>
              <a:off x="930" y="1389"/>
              <a:ext cx="453" cy="1044"/>
            </a:xfrm>
            <a:prstGeom prst="rect">
              <a:avLst/>
            </a:prstGeom>
            <a:noFill/>
          </p:spPr>
        </p:pic>
        <p:pic>
          <p:nvPicPr>
            <p:cNvPr id="464903" name="Picture 7" descr="brøk1"/>
            <p:cNvPicPr>
              <a:picLocks noChangeAspect="1" noChangeArrowheads="1"/>
            </p:cNvPicPr>
            <p:nvPr/>
          </p:nvPicPr>
          <p:blipFill>
            <a:blip r:embed="rId3" cstate="print"/>
            <a:srcRect l="39291" r="32126"/>
            <a:stretch>
              <a:fillRect/>
            </a:stretch>
          </p:blipFill>
          <p:spPr bwMode="auto">
            <a:xfrm>
              <a:off x="1383" y="1389"/>
              <a:ext cx="363" cy="1044"/>
            </a:xfrm>
            <a:prstGeom prst="rect">
              <a:avLst/>
            </a:prstGeom>
            <a:noFill/>
          </p:spPr>
        </p:pic>
      </p:grpSp>
      <p:pic>
        <p:nvPicPr>
          <p:cNvPr id="464904" name="Picture 8" descr="3femdeler"/>
          <p:cNvPicPr>
            <a:picLocks noChangeAspect="1" noChangeArrowheads="1"/>
          </p:cNvPicPr>
          <p:nvPr/>
        </p:nvPicPr>
        <p:blipFill>
          <a:blip r:embed="rId4" cstate="print"/>
          <a:srcRect/>
          <a:stretch>
            <a:fillRect/>
          </a:stretch>
        </p:blipFill>
        <p:spPr bwMode="auto">
          <a:xfrm>
            <a:off x="4795838" y="2662238"/>
            <a:ext cx="2447925" cy="2376487"/>
          </a:xfrm>
          <a:prstGeom prst="rect">
            <a:avLst/>
          </a:prstGeom>
          <a:noFill/>
        </p:spPr>
      </p:pic>
      <p:pic>
        <p:nvPicPr>
          <p:cNvPr id="464905" name="Picture 9" descr="9femtendeler"/>
          <p:cNvPicPr>
            <a:picLocks noChangeAspect="1" noChangeArrowheads="1"/>
          </p:cNvPicPr>
          <p:nvPr/>
        </p:nvPicPr>
        <p:blipFill>
          <a:blip r:embed="rId5" cstate="print"/>
          <a:srcRect/>
          <a:stretch>
            <a:fillRect/>
          </a:stretch>
        </p:blipFill>
        <p:spPr bwMode="auto">
          <a:xfrm>
            <a:off x="4724400" y="2670175"/>
            <a:ext cx="2525713" cy="2439988"/>
          </a:xfrm>
          <a:prstGeom prst="rect">
            <a:avLst/>
          </a:prstGeom>
          <a:noFill/>
        </p:spPr>
      </p:pic>
      <p:pic>
        <p:nvPicPr>
          <p:cNvPr id="464906" name="Picture 10" descr="6femtendeler">
            <a:hlinkClick r:id="rId6" action="ppaction://hlinksldjump"/>
          </p:cNvPr>
          <p:cNvPicPr>
            <a:picLocks noChangeAspect="1" noChangeArrowheads="1"/>
          </p:cNvPicPr>
          <p:nvPr/>
        </p:nvPicPr>
        <p:blipFill>
          <a:blip r:embed="rId7" cstate="print"/>
          <a:srcRect/>
          <a:stretch>
            <a:fillRect/>
          </a:stretch>
        </p:blipFill>
        <p:spPr bwMode="auto">
          <a:xfrm>
            <a:off x="4724400" y="2667000"/>
            <a:ext cx="2520950" cy="2405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9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49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4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pixel ist.png">
            <a:hlinkClick r:id="rId3" action="ppaction://hlinksldjump"/>
          </p:cNvPr>
          <p:cNvPicPr>
            <a:picLocks noGrp="1" noChangeAspect="1"/>
          </p:cNvPicPr>
          <p:nvPr>
            <p:ph idx="1"/>
          </p:nvPr>
        </p:nvPicPr>
        <p:blipFill>
          <a:blip r:embed="rId4" cstate="print"/>
          <a:stretch>
            <a:fillRect/>
          </a:stretch>
        </p:blipFill>
        <p:spPr>
          <a:xfrm>
            <a:off x="214282" y="714356"/>
            <a:ext cx="8700119" cy="507209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4348" y="357166"/>
            <a:ext cx="7772400" cy="1143000"/>
          </a:xfrm>
        </p:spPr>
        <p:txBody>
          <a:bodyPr/>
          <a:lstStyle/>
          <a:p>
            <a:r>
              <a:rPr lang="nb-NO" sz="3200" b="1" dirty="0" err="1" smtClean="0">
                <a:solidFill>
                  <a:srgbClr val="00236A"/>
                </a:solidFill>
                <a:latin typeface="Verdana" pitchFamily="34" charset="0"/>
              </a:rPr>
              <a:t>Vilka</a:t>
            </a:r>
            <a:r>
              <a:rPr lang="nb-NO" sz="3200" b="1" dirty="0" smtClean="0">
                <a:solidFill>
                  <a:srgbClr val="00236A"/>
                </a:solidFill>
                <a:latin typeface="Verdana" pitchFamily="34" charset="0"/>
              </a:rPr>
              <a:t> </a:t>
            </a:r>
            <a:r>
              <a:rPr lang="nb-NO" sz="3200" b="1" dirty="0" err="1" smtClean="0">
                <a:solidFill>
                  <a:srgbClr val="00236A"/>
                </a:solidFill>
                <a:latin typeface="Verdana" pitchFamily="34" charset="0"/>
              </a:rPr>
              <a:t>insatser</a:t>
            </a:r>
            <a:r>
              <a:rPr lang="nb-NO" sz="3200" b="1" dirty="0" smtClean="0">
                <a:solidFill>
                  <a:srgbClr val="00236A"/>
                </a:solidFill>
                <a:latin typeface="Verdana" pitchFamily="34" charset="0"/>
              </a:rPr>
              <a:t> </a:t>
            </a:r>
            <a:r>
              <a:rPr lang="nb-NO" sz="3200" b="1" dirty="0" err="1" smtClean="0">
                <a:solidFill>
                  <a:srgbClr val="00236A"/>
                </a:solidFill>
                <a:latin typeface="Verdana" pitchFamily="34" charset="0"/>
              </a:rPr>
              <a:t>bör</a:t>
            </a:r>
            <a:r>
              <a:rPr lang="nb-NO" sz="3200" b="1" dirty="0" smtClean="0">
                <a:solidFill>
                  <a:srgbClr val="00236A"/>
                </a:solidFill>
                <a:latin typeface="Verdana" pitchFamily="34" charset="0"/>
              </a:rPr>
              <a:t> </a:t>
            </a:r>
            <a:br>
              <a:rPr lang="nb-NO" sz="3200" b="1" dirty="0" smtClean="0">
                <a:solidFill>
                  <a:srgbClr val="00236A"/>
                </a:solidFill>
                <a:latin typeface="Verdana" pitchFamily="34" charset="0"/>
              </a:rPr>
            </a:br>
            <a:r>
              <a:rPr lang="nb-NO" sz="3200" b="1" dirty="0" smtClean="0">
                <a:solidFill>
                  <a:srgbClr val="00236A"/>
                </a:solidFill>
                <a:latin typeface="Verdana" pitchFamily="34" charset="0"/>
              </a:rPr>
              <a:t>man satsa på</a:t>
            </a:r>
            <a:r>
              <a:rPr lang="nb-NO" sz="3200" dirty="0" smtClean="0">
                <a:solidFill>
                  <a:srgbClr val="00236A"/>
                </a:solidFill>
                <a:latin typeface="Verdana" pitchFamily="34" charset="0"/>
              </a:rPr>
              <a:t>?</a:t>
            </a:r>
          </a:p>
        </p:txBody>
      </p:sp>
      <p:sp>
        <p:nvSpPr>
          <p:cNvPr id="17411" name="Rectangle 3"/>
          <p:cNvSpPr>
            <a:spLocks noGrp="1" noChangeArrowheads="1"/>
          </p:cNvSpPr>
          <p:nvPr>
            <p:ph type="body" idx="1"/>
          </p:nvPr>
        </p:nvSpPr>
        <p:spPr>
          <a:xfrm>
            <a:off x="1258888" y="1989138"/>
            <a:ext cx="7772400" cy="4251325"/>
          </a:xfrm>
        </p:spPr>
        <p:txBody>
          <a:bodyPr/>
          <a:lstStyle/>
          <a:p>
            <a:pPr algn="r">
              <a:lnSpc>
                <a:spcPct val="80000"/>
              </a:lnSpc>
              <a:buFont typeface="Wingdings" pitchFamily="2" charset="2"/>
              <a:buNone/>
            </a:pPr>
            <a:r>
              <a:rPr lang="nb-NO" sz="2000" dirty="0" smtClean="0">
                <a:solidFill>
                  <a:srgbClr val="222232"/>
                </a:solidFill>
                <a:latin typeface="Verdana" pitchFamily="34" charset="0"/>
                <a:ea typeface="Arial Unicode MS" pitchFamily="34" charset="-128"/>
                <a:cs typeface="Arial Unicode MS" pitchFamily="34" charset="-128"/>
              </a:rPr>
              <a:t> </a:t>
            </a:r>
          </a:p>
        </p:txBody>
      </p:sp>
      <p:sp>
        <p:nvSpPr>
          <p:cNvPr id="17412" name="Rectangle 4"/>
          <p:cNvSpPr>
            <a:spLocks noChangeArrowheads="1"/>
          </p:cNvSpPr>
          <p:nvPr/>
        </p:nvSpPr>
        <p:spPr bwMode="auto">
          <a:xfrm>
            <a:off x="357158" y="1857364"/>
            <a:ext cx="8358246" cy="5832475"/>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1"/>
              </a:buClr>
              <a:buSzPct val="80000"/>
              <a:buFont typeface="Wingdings" pitchFamily="2" charset="2"/>
              <a:buNone/>
            </a:pPr>
            <a:r>
              <a:rPr lang="nb-NO" sz="2000" b="1" dirty="0">
                <a:solidFill>
                  <a:srgbClr val="00236A"/>
                </a:solidFill>
                <a:latin typeface="+mn-lt"/>
              </a:rPr>
              <a:t>Forskning </a:t>
            </a:r>
            <a:r>
              <a:rPr lang="nb-NO" sz="2000" b="1" dirty="0" err="1">
                <a:solidFill>
                  <a:srgbClr val="00236A"/>
                </a:solidFill>
                <a:latin typeface="+mn-lt"/>
              </a:rPr>
              <a:t>visar</a:t>
            </a:r>
            <a:r>
              <a:rPr lang="nb-NO" sz="2000" b="1" dirty="0">
                <a:solidFill>
                  <a:srgbClr val="00236A"/>
                </a:solidFill>
                <a:latin typeface="+mn-lt"/>
              </a:rPr>
              <a:t>:</a:t>
            </a:r>
          </a:p>
          <a:p>
            <a:pPr marL="342900" indent="-342900" eaLnBrk="0" hangingPunct="0">
              <a:lnSpc>
                <a:spcPct val="80000"/>
              </a:lnSpc>
              <a:spcBef>
                <a:spcPct val="20000"/>
              </a:spcBef>
              <a:buClr>
                <a:schemeClr val="accent1"/>
              </a:buClr>
              <a:buSzPct val="80000"/>
              <a:buFont typeface="Wingdings" pitchFamily="2" charset="2"/>
              <a:buChar char="n"/>
            </a:pPr>
            <a:endParaRPr lang="nb-NO" sz="2000" dirty="0">
              <a:solidFill>
                <a:srgbClr val="00236A"/>
              </a:solidFill>
              <a:latin typeface="+mn-lt"/>
            </a:endParaRPr>
          </a:p>
          <a:p>
            <a:pPr marL="342900" indent="-342900" eaLnBrk="0" hangingPunct="0">
              <a:lnSpc>
                <a:spcPct val="80000"/>
              </a:lnSpc>
              <a:spcBef>
                <a:spcPct val="20000"/>
              </a:spcBef>
              <a:buClr>
                <a:schemeClr val="accent1"/>
              </a:buClr>
              <a:buSzPct val="80000"/>
              <a:buFont typeface="Wingdings" pitchFamily="2" charset="2"/>
              <a:buChar char="n"/>
            </a:pPr>
            <a:r>
              <a:rPr lang="nb-NO" sz="2000" dirty="0">
                <a:solidFill>
                  <a:srgbClr val="00236A"/>
                </a:solidFill>
                <a:latin typeface="+mn-lt"/>
              </a:rPr>
              <a:t>Elever </a:t>
            </a:r>
            <a:r>
              <a:rPr lang="nb-NO" sz="2000" dirty="0" err="1">
                <a:solidFill>
                  <a:srgbClr val="00236A"/>
                </a:solidFill>
                <a:latin typeface="+mn-lt"/>
              </a:rPr>
              <a:t>lär</a:t>
            </a:r>
            <a:r>
              <a:rPr lang="nb-NO" sz="2000" dirty="0">
                <a:solidFill>
                  <a:srgbClr val="00236A"/>
                </a:solidFill>
                <a:latin typeface="+mn-lt"/>
              </a:rPr>
              <a:t> sig av att </a:t>
            </a:r>
            <a:r>
              <a:rPr lang="nb-NO" sz="2000" dirty="0" err="1">
                <a:solidFill>
                  <a:srgbClr val="00236A"/>
                </a:solidFill>
                <a:latin typeface="+mn-lt"/>
              </a:rPr>
              <a:t>samarbeta</a:t>
            </a:r>
            <a:endParaRPr lang="nb-NO" sz="2000" dirty="0">
              <a:solidFill>
                <a:srgbClr val="00236A"/>
              </a:solidFill>
              <a:latin typeface="+mn-lt"/>
            </a:endParaRPr>
          </a:p>
          <a:p>
            <a:pPr marL="342900" indent="-342900" eaLnBrk="0" hangingPunct="0">
              <a:lnSpc>
                <a:spcPct val="80000"/>
              </a:lnSpc>
              <a:spcBef>
                <a:spcPct val="20000"/>
              </a:spcBef>
              <a:buClr>
                <a:schemeClr val="accent1"/>
              </a:buClr>
              <a:buSzPct val="80000"/>
              <a:buFont typeface="Wingdings" pitchFamily="2" charset="2"/>
              <a:buChar char="n"/>
            </a:pPr>
            <a:endParaRPr lang="nb-NO" sz="2000" dirty="0">
              <a:solidFill>
                <a:srgbClr val="00236A"/>
              </a:solidFill>
              <a:latin typeface="+mn-lt"/>
            </a:endParaRPr>
          </a:p>
          <a:p>
            <a:pPr marL="342900" indent="-342900" eaLnBrk="0" hangingPunct="0">
              <a:lnSpc>
                <a:spcPct val="80000"/>
              </a:lnSpc>
              <a:spcBef>
                <a:spcPct val="20000"/>
              </a:spcBef>
              <a:buClr>
                <a:schemeClr val="accent1"/>
              </a:buClr>
              <a:buSzPct val="80000"/>
              <a:buFont typeface="Wingdings" pitchFamily="2" charset="2"/>
              <a:buChar char="n"/>
            </a:pPr>
            <a:r>
              <a:rPr lang="nb-NO" sz="2000" dirty="0">
                <a:solidFill>
                  <a:srgbClr val="00236A"/>
                </a:solidFill>
                <a:latin typeface="+mn-lt"/>
              </a:rPr>
              <a:t>Små barn underskattas</a:t>
            </a:r>
          </a:p>
          <a:p>
            <a:pPr marL="342900" indent="-342900" eaLnBrk="0" hangingPunct="0">
              <a:lnSpc>
                <a:spcPct val="80000"/>
              </a:lnSpc>
              <a:spcBef>
                <a:spcPct val="20000"/>
              </a:spcBef>
              <a:buClr>
                <a:schemeClr val="accent1"/>
              </a:buClr>
              <a:buSzPct val="80000"/>
              <a:buFont typeface="Wingdings" pitchFamily="2" charset="2"/>
              <a:buChar char="n"/>
            </a:pPr>
            <a:endParaRPr lang="nb-NO" sz="2000" dirty="0">
              <a:solidFill>
                <a:srgbClr val="00236A"/>
              </a:solidFill>
              <a:latin typeface="+mn-lt"/>
            </a:endParaRPr>
          </a:p>
          <a:p>
            <a:pPr marL="342900" indent="-342900" eaLnBrk="0" hangingPunct="0">
              <a:lnSpc>
                <a:spcPct val="80000"/>
              </a:lnSpc>
              <a:spcBef>
                <a:spcPct val="20000"/>
              </a:spcBef>
              <a:buClr>
                <a:schemeClr val="accent1"/>
              </a:buClr>
              <a:buSzPct val="80000"/>
              <a:buFont typeface="Wingdings" pitchFamily="2" charset="2"/>
              <a:buChar char="n"/>
            </a:pPr>
            <a:r>
              <a:rPr lang="nb-NO" sz="2000" dirty="0" err="1">
                <a:solidFill>
                  <a:srgbClr val="00236A"/>
                </a:solidFill>
                <a:latin typeface="+mn-lt"/>
              </a:rPr>
              <a:t>Alla</a:t>
            </a:r>
            <a:r>
              <a:rPr lang="nb-NO" sz="2000" dirty="0">
                <a:solidFill>
                  <a:srgbClr val="00236A"/>
                </a:solidFill>
                <a:latin typeface="+mn-lt"/>
              </a:rPr>
              <a:t> kan </a:t>
            </a:r>
            <a:r>
              <a:rPr lang="nb-NO" sz="2000" dirty="0" err="1">
                <a:solidFill>
                  <a:srgbClr val="00236A"/>
                </a:solidFill>
                <a:latin typeface="+mn-lt"/>
              </a:rPr>
              <a:t>lära</a:t>
            </a:r>
            <a:r>
              <a:rPr lang="nb-NO" sz="2000" dirty="0">
                <a:solidFill>
                  <a:srgbClr val="00236A"/>
                </a:solidFill>
                <a:latin typeface="+mn-lt"/>
              </a:rPr>
              <a:t> sig </a:t>
            </a:r>
            <a:r>
              <a:rPr lang="nb-NO" sz="2000" dirty="0" err="1">
                <a:solidFill>
                  <a:srgbClr val="00236A"/>
                </a:solidFill>
                <a:latin typeface="+mn-lt"/>
              </a:rPr>
              <a:t>matematik</a:t>
            </a:r>
            <a:r>
              <a:rPr lang="nb-NO" sz="2000" dirty="0">
                <a:solidFill>
                  <a:srgbClr val="00236A"/>
                </a:solidFill>
                <a:latin typeface="+mn-lt"/>
              </a:rPr>
              <a:t>, </a:t>
            </a:r>
            <a:r>
              <a:rPr lang="nb-NO" sz="2000" dirty="0" err="1">
                <a:solidFill>
                  <a:srgbClr val="00236A"/>
                </a:solidFill>
                <a:latin typeface="+mn-lt"/>
              </a:rPr>
              <a:t>viktigt</a:t>
            </a:r>
            <a:r>
              <a:rPr lang="nb-NO" sz="2000" dirty="0">
                <a:solidFill>
                  <a:srgbClr val="00236A"/>
                </a:solidFill>
                <a:latin typeface="+mn-lt"/>
              </a:rPr>
              <a:t> att anpassa undervisningen</a:t>
            </a:r>
          </a:p>
          <a:p>
            <a:pPr marL="342900" indent="-342900" eaLnBrk="0" hangingPunct="0">
              <a:lnSpc>
                <a:spcPct val="80000"/>
              </a:lnSpc>
              <a:spcBef>
                <a:spcPct val="20000"/>
              </a:spcBef>
              <a:buClr>
                <a:schemeClr val="accent1"/>
              </a:buClr>
              <a:buSzPct val="80000"/>
              <a:buFont typeface="Wingdings" pitchFamily="2" charset="2"/>
              <a:buChar char="n"/>
            </a:pPr>
            <a:endParaRPr lang="nb-NO" sz="2000" dirty="0">
              <a:solidFill>
                <a:srgbClr val="00236A"/>
              </a:solidFill>
              <a:latin typeface="+mn-lt"/>
            </a:endParaRPr>
          </a:p>
          <a:p>
            <a:pPr marL="342900" indent="-342900" eaLnBrk="0" hangingPunct="0">
              <a:lnSpc>
                <a:spcPct val="80000"/>
              </a:lnSpc>
              <a:spcBef>
                <a:spcPct val="20000"/>
              </a:spcBef>
              <a:buClr>
                <a:schemeClr val="accent1"/>
              </a:buClr>
              <a:buSzPct val="80000"/>
              <a:buFont typeface="Wingdings" pitchFamily="2" charset="2"/>
              <a:buChar char="n"/>
            </a:pPr>
            <a:r>
              <a:rPr lang="nb-NO" sz="2000" dirty="0">
                <a:solidFill>
                  <a:srgbClr val="00236A"/>
                </a:solidFill>
                <a:latin typeface="+mn-lt"/>
              </a:rPr>
              <a:t>Vad som </a:t>
            </a:r>
            <a:r>
              <a:rPr lang="nb-NO" sz="2000" dirty="0" err="1">
                <a:solidFill>
                  <a:srgbClr val="00236A"/>
                </a:solidFill>
                <a:latin typeface="+mn-lt"/>
              </a:rPr>
              <a:t>behövs</a:t>
            </a:r>
            <a:r>
              <a:rPr lang="nb-NO" sz="2000" dirty="0">
                <a:solidFill>
                  <a:srgbClr val="00236A"/>
                </a:solidFill>
                <a:latin typeface="+mn-lt"/>
              </a:rPr>
              <a:t> </a:t>
            </a:r>
            <a:r>
              <a:rPr lang="nb-NO" sz="2000" dirty="0" err="1">
                <a:solidFill>
                  <a:srgbClr val="00236A"/>
                </a:solidFill>
                <a:latin typeface="+mn-lt"/>
              </a:rPr>
              <a:t>för</a:t>
            </a:r>
            <a:r>
              <a:rPr lang="nb-NO" sz="2000" dirty="0">
                <a:solidFill>
                  <a:srgbClr val="00236A"/>
                </a:solidFill>
                <a:latin typeface="+mn-lt"/>
              </a:rPr>
              <a:t> att </a:t>
            </a:r>
            <a:r>
              <a:rPr lang="nb-NO" sz="2000" dirty="0" err="1">
                <a:solidFill>
                  <a:srgbClr val="00236A"/>
                </a:solidFill>
                <a:latin typeface="+mn-lt"/>
              </a:rPr>
              <a:t>förbättra</a:t>
            </a:r>
            <a:r>
              <a:rPr lang="nb-NO" sz="2000" dirty="0">
                <a:solidFill>
                  <a:srgbClr val="00236A"/>
                </a:solidFill>
                <a:latin typeface="+mn-lt"/>
              </a:rPr>
              <a:t> elevers </a:t>
            </a:r>
            <a:r>
              <a:rPr lang="nb-NO" sz="2000" dirty="0" err="1">
                <a:solidFill>
                  <a:srgbClr val="00236A"/>
                </a:solidFill>
                <a:latin typeface="+mn-lt"/>
              </a:rPr>
              <a:t>matematiska</a:t>
            </a:r>
            <a:r>
              <a:rPr lang="nb-NO" sz="2000" dirty="0">
                <a:solidFill>
                  <a:srgbClr val="00236A"/>
                </a:solidFill>
                <a:latin typeface="+mn-lt"/>
              </a:rPr>
              <a:t> </a:t>
            </a:r>
            <a:r>
              <a:rPr lang="nb-NO" sz="2000" dirty="0" err="1">
                <a:solidFill>
                  <a:srgbClr val="00236A"/>
                </a:solidFill>
                <a:latin typeface="+mn-lt"/>
              </a:rPr>
              <a:t>färdigheter</a:t>
            </a:r>
            <a:r>
              <a:rPr lang="nb-NO" sz="2000" dirty="0">
                <a:solidFill>
                  <a:srgbClr val="00236A"/>
                </a:solidFill>
                <a:latin typeface="+mn-lt"/>
              </a:rPr>
              <a:t> </a:t>
            </a:r>
            <a:r>
              <a:rPr lang="nb-NO" sz="2000" dirty="0" err="1">
                <a:solidFill>
                  <a:srgbClr val="00236A"/>
                </a:solidFill>
                <a:latin typeface="+mn-lt"/>
              </a:rPr>
              <a:t>är</a:t>
            </a:r>
            <a:r>
              <a:rPr lang="nb-NO" sz="2000" dirty="0">
                <a:solidFill>
                  <a:srgbClr val="00236A"/>
                </a:solidFill>
                <a:latin typeface="+mn-lt"/>
              </a:rPr>
              <a:t> </a:t>
            </a:r>
            <a:r>
              <a:rPr lang="nb-NO" sz="2000" dirty="0" err="1">
                <a:solidFill>
                  <a:srgbClr val="00236A"/>
                </a:solidFill>
                <a:latin typeface="+mn-lt"/>
              </a:rPr>
              <a:t>inte</a:t>
            </a:r>
            <a:r>
              <a:rPr lang="nb-NO" sz="2000" dirty="0">
                <a:solidFill>
                  <a:srgbClr val="00236A"/>
                </a:solidFill>
                <a:latin typeface="+mn-lt"/>
              </a:rPr>
              <a:t> </a:t>
            </a:r>
            <a:r>
              <a:rPr lang="nb-NO" sz="2000" dirty="0" err="1">
                <a:solidFill>
                  <a:srgbClr val="00236A"/>
                </a:solidFill>
                <a:latin typeface="+mn-lt"/>
              </a:rPr>
              <a:t>läroplansreformer</a:t>
            </a:r>
            <a:r>
              <a:rPr lang="nb-NO" sz="2000" dirty="0">
                <a:solidFill>
                  <a:srgbClr val="00236A"/>
                </a:solidFill>
                <a:latin typeface="+mn-lt"/>
              </a:rPr>
              <a:t> </a:t>
            </a:r>
            <a:r>
              <a:rPr lang="nb-NO" sz="2000" dirty="0" err="1">
                <a:solidFill>
                  <a:srgbClr val="00236A"/>
                </a:solidFill>
                <a:latin typeface="+mn-lt"/>
              </a:rPr>
              <a:t>utan</a:t>
            </a:r>
            <a:r>
              <a:rPr lang="nb-NO" sz="2000" dirty="0">
                <a:solidFill>
                  <a:srgbClr val="00236A"/>
                </a:solidFill>
                <a:latin typeface="+mn-lt"/>
              </a:rPr>
              <a:t> </a:t>
            </a:r>
            <a:r>
              <a:rPr lang="nb-NO" sz="2000" dirty="0" err="1">
                <a:solidFill>
                  <a:srgbClr val="00236A"/>
                </a:solidFill>
                <a:latin typeface="+mn-lt"/>
              </a:rPr>
              <a:t>införandet</a:t>
            </a:r>
            <a:r>
              <a:rPr lang="nb-NO" sz="2000" dirty="0">
                <a:solidFill>
                  <a:srgbClr val="00236A"/>
                </a:solidFill>
                <a:latin typeface="+mn-lt"/>
              </a:rPr>
              <a:t> av </a:t>
            </a:r>
            <a:r>
              <a:rPr lang="nb-NO" sz="2000" b="1" dirty="0" err="1">
                <a:solidFill>
                  <a:srgbClr val="00236A"/>
                </a:solidFill>
                <a:latin typeface="+mn-lt"/>
              </a:rPr>
              <a:t>effektiva</a:t>
            </a:r>
            <a:r>
              <a:rPr lang="nb-NO" sz="2000" b="1" dirty="0">
                <a:solidFill>
                  <a:srgbClr val="00236A"/>
                </a:solidFill>
                <a:latin typeface="+mn-lt"/>
              </a:rPr>
              <a:t> </a:t>
            </a:r>
            <a:r>
              <a:rPr lang="nb-NO" sz="2000" b="1" dirty="0" err="1">
                <a:solidFill>
                  <a:srgbClr val="00236A"/>
                </a:solidFill>
                <a:latin typeface="+mn-lt"/>
              </a:rPr>
              <a:t>pedagogiska</a:t>
            </a:r>
            <a:r>
              <a:rPr lang="nb-NO" sz="2000" b="1" dirty="0">
                <a:solidFill>
                  <a:srgbClr val="00236A"/>
                </a:solidFill>
                <a:latin typeface="+mn-lt"/>
              </a:rPr>
              <a:t> strategier </a:t>
            </a:r>
          </a:p>
          <a:p>
            <a:pPr marL="342900" indent="-342900" eaLnBrk="0" hangingPunct="0">
              <a:lnSpc>
                <a:spcPct val="80000"/>
              </a:lnSpc>
              <a:spcBef>
                <a:spcPct val="20000"/>
              </a:spcBef>
              <a:buClr>
                <a:schemeClr val="accent1"/>
              </a:buClr>
              <a:buSzPct val="80000"/>
              <a:buFont typeface="Wingdings" pitchFamily="2" charset="2"/>
              <a:buChar char="n"/>
            </a:pPr>
            <a:endParaRPr lang="nb-NO" sz="2000" dirty="0">
              <a:solidFill>
                <a:srgbClr val="00236A"/>
              </a:solidFill>
              <a:latin typeface="+mn-lt"/>
            </a:endParaRPr>
          </a:p>
          <a:p>
            <a:pPr marL="342900" indent="-342900" eaLnBrk="0" hangingPunct="0">
              <a:lnSpc>
                <a:spcPct val="80000"/>
              </a:lnSpc>
              <a:spcBef>
                <a:spcPct val="20000"/>
              </a:spcBef>
              <a:buClr>
                <a:schemeClr val="accent1"/>
              </a:buClr>
              <a:buSzPct val="80000"/>
              <a:buFont typeface="Wingdings" pitchFamily="2" charset="2"/>
              <a:buChar char="n"/>
            </a:pPr>
            <a:r>
              <a:rPr lang="nb-NO" sz="2000" dirty="0">
                <a:solidFill>
                  <a:srgbClr val="00236A"/>
                </a:solidFill>
                <a:latin typeface="+mn-lt"/>
                <a:hlinkClick r:id="rId3"/>
              </a:rPr>
              <a:t>http://</a:t>
            </a:r>
            <a:r>
              <a:rPr lang="nb-NO" sz="2000" dirty="0" smtClean="0">
                <a:solidFill>
                  <a:srgbClr val="00236A"/>
                </a:solidFill>
                <a:latin typeface="+mn-lt"/>
                <a:hlinkClick r:id="rId3"/>
              </a:rPr>
              <a:t>betterevidence.files.wordpress.com/2009/10/betteruk-aut09.pdf</a:t>
            </a:r>
            <a:endParaRPr lang="nb-NO" sz="2000" dirty="0" smtClean="0">
              <a:solidFill>
                <a:srgbClr val="00236A"/>
              </a:solidFill>
              <a:latin typeface="+mn-lt"/>
            </a:endParaRPr>
          </a:p>
          <a:p>
            <a:pPr marL="342900" indent="-342900" algn="r" eaLnBrk="0" hangingPunct="0">
              <a:lnSpc>
                <a:spcPct val="80000"/>
              </a:lnSpc>
              <a:spcBef>
                <a:spcPct val="20000"/>
              </a:spcBef>
              <a:buClr>
                <a:schemeClr val="accent1"/>
              </a:buClr>
              <a:buSzPct val="80000"/>
            </a:pPr>
            <a:r>
              <a:rPr lang="nb-NO" sz="4000" dirty="0" smtClean="0">
                <a:hlinkClick r:id="rId4" action="ppaction://hlinksldjump"/>
              </a:rPr>
              <a:t>*</a:t>
            </a:r>
            <a:endParaRPr lang="nb-NO" sz="4000" dirty="0" smtClean="0"/>
          </a:p>
          <a:p>
            <a:pPr marL="342900" indent="-342900" eaLnBrk="0" hangingPunct="0">
              <a:lnSpc>
                <a:spcPct val="80000"/>
              </a:lnSpc>
              <a:spcBef>
                <a:spcPct val="20000"/>
              </a:spcBef>
              <a:buClr>
                <a:schemeClr val="accent1"/>
              </a:buClr>
              <a:buSzPct val="80000"/>
              <a:buFont typeface="Wingdings" pitchFamily="2" charset="2"/>
              <a:buChar char="n"/>
            </a:pPr>
            <a:endParaRPr lang="nb-NO" sz="2000" dirty="0">
              <a:solidFill>
                <a:srgbClr val="00236A"/>
              </a:solidFill>
              <a:latin typeface="+mn-lt"/>
            </a:endParaRPr>
          </a:p>
          <a:p>
            <a:pPr marL="342900" indent="-342900" eaLnBrk="0" hangingPunct="0">
              <a:lnSpc>
                <a:spcPct val="80000"/>
              </a:lnSpc>
              <a:spcBef>
                <a:spcPct val="20000"/>
              </a:spcBef>
              <a:buClr>
                <a:schemeClr val="accent1"/>
              </a:buClr>
              <a:buSzPct val="80000"/>
              <a:buFont typeface="Wingdings" pitchFamily="2" charset="2"/>
              <a:buChar char="n"/>
            </a:pPr>
            <a:endParaRPr lang="nb-NO" sz="2000" dirty="0">
              <a:solidFill>
                <a:srgbClr val="00236A"/>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28596" y="214290"/>
            <a:ext cx="8229600" cy="1143000"/>
          </a:xfrm>
        </p:spPr>
        <p:txBody>
          <a:bodyPr/>
          <a:lstStyle/>
          <a:p>
            <a:pPr eaLnBrk="1" hangingPunct="1"/>
            <a:r>
              <a:rPr lang="nb-NO" sz="3200" dirty="0" err="1" smtClean="0">
                <a:solidFill>
                  <a:srgbClr val="00236A"/>
                </a:solidFill>
                <a:latin typeface="Verdana" pitchFamily="34" charset="0"/>
              </a:rPr>
              <a:t>Spargrisen</a:t>
            </a:r>
            <a:endParaRPr lang="nb-NO" sz="3200" dirty="0" smtClean="0">
              <a:solidFill>
                <a:srgbClr val="00236A"/>
              </a:solidFill>
              <a:latin typeface="Verdana" pitchFamily="34" charset="0"/>
            </a:endParaRPr>
          </a:p>
        </p:txBody>
      </p:sp>
      <p:sp>
        <p:nvSpPr>
          <p:cNvPr id="3076" name="Rectangle 3"/>
          <p:cNvSpPr>
            <a:spLocks noGrp="1" noChangeArrowheads="1"/>
          </p:cNvSpPr>
          <p:nvPr>
            <p:ph type="body" sz="half" idx="1"/>
          </p:nvPr>
        </p:nvSpPr>
        <p:spPr>
          <a:xfrm>
            <a:off x="357158" y="1571612"/>
            <a:ext cx="5105400" cy="4876800"/>
          </a:xfrm>
        </p:spPr>
        <p:txBody>
          <a:bodyPr/>
          <a:lstStyle/>
          <a:p>
            <a:pPr eaLnBrk="1" hangingPunct="1"/>
            <a:r>
              <a:rPr lang="sv-SE" dirty="0">
                <a:solidFill>
                  <a:srgbClr val="00236A"/>
                </a:solidFill>
              </a:rPr>
              <a:t>Spela två och två.</a:t>
            </a:r>
          </a:p>
          <a:p>
            <a:pPr eaLnBrk="1" hangingPunct="1"/>
            <a:r>
              <a:rPr lang="sv-SE" dirty="0">
                <a:solidFill>
                  <a:srgbClr val="00236A"/>
                </a:solidFill>
              </a:rPr>
              <a:t>Varje spelare ritar en stor spargris på ett papper.</a:t>
            </a:r>
          </a:p>
          <a:p>
            <a:pPr eaLnBrk="1" hangingPunct="1"/>
            <a:r>
              <a:rPr lang="sv-SE" dirty="0">
                <a:solidFill>
                  <a:srgbClr val="00236A"/>
                </a:solidFill>
              </a:rPr>
              <a:t>I spargrisen läggs 43 kronor, se mynten på bilden.</a:t>
            </a:r>
          </a:p>
          <a:p>
            <a:pPr eaLnBrk="1" hangingPunct="1"/>
            <a:r>
              <a:rPr lang="sv-SE" dirty="0">
                <a:solidFill>
                  <a:srgbClr val="00236A"/>
                </a:solidFill>
              </a:rPr>
              <a:t>Kasta två tärningar i turordning. Den spelare som kastar får av den andra spelaren lika många kronor som ögonen på de två tärningarna tillsammans. </a:t>
            </a:r>
          </a:p>
          <a:p>
            <a:pPr eaLnBrk="1" hangingPunct="1"/>
            <a:r>
              <a:rPr lang="sv-SE" dirty="0">
                <a:solidFill>
                  <a:srgbClr val="00236A"/>
                </a:solidFill>
              </a:rPr>
              <a:t>Spela ett visst antal minuter. Den som har mest pengar vinner. </a:t>
            </a:r>
          </a:p>
          <a:p>
            <a:pPr eaLnBrk="1" hangingPunct="1"/>
            <a:r>
              <a:rPr lang="sv-SE" dirty="0">
                <a:solidFill>
                  <a:srgbClr val="00236A"/>
                </a:solidFill>
              </a:rPr>
              <a:t>En spelare vinner också om den andra blir av med alla pengar.</a:t>
            </a:r>
          </a:p>
          <a:p>
            <a:pPr eaLnBrk="1" hangingPunct="1"/>
            <a:endParaRPr lang="nb-NO" sz="2000" dirty="0" smtClean="0">
              <a:solidFill>
                <a:srgbClr val="00236A"/>
              </a:solidFill>
              <a:latin typeface="Verdana" pitchFamily="34" charset="0"/>
            </a:endParaRPr>
          </a:p>
        </p:txBody>
      </p:sp>
      <p:sp>
        <p:nvSpPr>
          <p:cNvPr id="30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p>
        </p:txBody>
      </p:sp>
      <p:graphicFrame>
        <p:nvGraphicFramePr>
          <p:cNvPr id="3074" name="Object 5"/>
          <p:cNvGraphicFramePr>
            <a:graphicFrameLocks noChangeAspect="1"/>
          </p:cNvGraphicFramePr>
          <p:nvPr/>
        </p:nvGraphicFramePr>
        <p:xfrm>
          <a:off x="5500694" y="2162927"/>
          <a:ext cx="3403594" cy="883486"/>
        </p:xfrm>
        <a:graphic>
          <a:graphicData uri="http://schemas.openxmlformats.org/presentationml/2006/ole">
            <p:oleObj spid="_x0000_s1223682" name="Picture" r:id="rId4" imgW="3997779" imgH="1037325" progId="Word.Picture.8">
              <p:embed/>
            </p:oleObj>
          </a:graphicData>
        </a:graphic>
      </p:graphicFrame>
      <p:pic>
        <p:nvPicPr>
          <p:cNvPr id="3078" name="Picture 6" descr="gris2"/>
          <p:cNvPicPr>
            <a:picLocks noGrp="1" noChangeAspect="1" noChangeArrowheads="1"/>
          </p:cNvPicPr>
          <p:nvPr>
            <p:ph sz="half" idx="2"/>
          </p:nvPr>
        </p:nvPicPr>
        <p:blipFill>
          <a:blip r:embed="rId5" cstate="print"/>
          <a:srcRect/>
          <a:stretch>
            <a:fillRect/>
          </a:stretch>
        </p:blipFill>
        <p:spPr>
          <a:xfrm>
            <a:off x="5796136" y="3140968"/>
            <a:ext cx="3163807" cy="2066921"/>
          </a:xfrm>
          <a:noFill/>
          <a:ln w="31750">
            <a:noFill/>
          </a:ln>
          <a:effectLst>
            <a:outerShdw blurRad="76200" dir="13500000" sy="23000" kx="1200000" algn="br" rotWithShape="0">
              <a:prstClr val="black">
                <a:alpha val="20000"/>
              </a:prstClr>
            </a:outerShdw>
          </a:effectLst>
          <a:scene3d>
            <a:camera prst="orthographicFront"/>
            <a:lightRig rig="threePt" dir="t"/>
          </a:scene3d>
          <a:sp3d>
            <a:bevelT h="1524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571472" y="0"/>
            <a:ext cx="7772400" cy="1143000"/>
          </a:xfrm>
        </p:spPr>
        <p:txBody>
          <a:bodyPr/>
          <a:lstStyle/>
          <a:p>
            <a:pPr eaLnBrk="1" hangingPunct="1"/>
            <a:r>
              <a:rPr lang="sv-SE" sz="2800" noProof="0" dirty="0" smtClean="0"/>
              <a:t>Spargrisen</a:t>
            </a:r>
          </a:p>
        </p:txBody>
      </p:sp>
      <p:sp>
        <p:nvSpPr>
          <p:cNvPr id="5126" name="Rectangle 3"/>
          <p:cNvSpPr>
            <a:spLocks noGrp="1" noChangeArrowheads="1"/>
          </p:cNvSpPr>
          <p:nvPr>
            <p:ph type="body" sz="half" idx="1"/>
          </p:nvPr>
        </p:nvSpPr>
        <p:spPr>
          <a:xfrm>
            <a:off x="323528" y="1412776"/>
            <a:ext cx="8208962" cy="5256213"/>
          </a:xfrm>
        </p:spPr>
        <p:txBody>
          <a:bodyPr/>
          <a:lstStyle/>
          <a:p>
            <a:pPr eaLnBrk="1" hangingPunct="1">
              <a:lnSpc>
                <a:spcPct val="90000"/>
              </a:lnSpc>
            </a:pPr>
            <a:r>
              <a:rPr lang="sv-SE" sz="1800" noProof="0" dirty="0" smtClean="0">
                <a:solidFill>
                  <a:srgbClr val="00236A"/>
                </a:solidFill>
              </a:rPr>
              <a:t>Kasta 2 eller 3 tärningar </a:t>
            </a:r>
            <a:br>
              <a:rPr lang="sv-SE" sz="1800" noProof="0" dirty="0" smtClean="0">
                <a:solidFill>
                  <a:srgbClr val="00236A"/>
                </a:solidFill>
              </a:rPr>
            </a:br>
            <a:r>
              <a:rPr lang="sv-SE" sz="1800" noProof="0" dirty="0" smtClean="0">
                <a:solidFill>
                  <a:srgbClr val="00236A"/>
                </a:solidFill>
              </a:rPr>
              <a:t>Varje spelare ritar en spargris på ett ark. I spargrisen läggs 45 kr, se olika mynt illustrationer eller en skriver 45 på et ark.</a:t>
            </a:r>
          </a:p>
          <a:p>
            <a:pPr eaLnBrk="1" hangingPunct="1">
              <a:lnSpc>
                <a:spcPct val="90000"/>
              </a:lnSpc>
            </a:pPr>
            <a:r>
              <a:rPr lang="sv-SE" sz="1800" noProof="0" dirty="0" smtClean="0">
                <a:solidFill>
                  <a:srgbClr val="00236A"/>
                </a:solidFill>
              </a:rPr>
              <a:t>Lägg ihop två av tärningarna till nämnare och använd den tredje tärningen till täljaren. Bråken skall vara äkta, dvs täljaren skall vara mindre än nämnaren.</a:t>
            </a:r>
          </a:p>
          <a:p>
            <a:pPr eaLnBrk="1" hangingPunct="1">
              <a:lnSpc>
                <a:spcPct val="90000"/>
              </a:lnSpc>
            </a:pPr>
            <a:r>
              <a:rPr lang="sv-SE" sz="1800" noProof="0" dirty="0" smtClean="0">
                <a:solidFill>
                  <a:srgbClr val="00236A"/>
                </a:solidFill>
              </a:rPr>
              <a:t>Om spelare A slår 1, 3 och 6, kan han göra bråket 3/7, och han får 3/7 av de 45 kr som spelare B har i sin gris, dvs 18 kr (42:7 * 3). Man måste runda ner till 42 som är det första tal som kan delas med 7.</a:t>
            </a:r>
          </a:p>
          <a:p>
            <a:pPr eaLnBrk="1" hangingPunct="1">
              <a:lnSpc>
                <a:spcPct val="90000"/>
              </a:lnSpc>
            </a:pPr>
            <a:r>
              <a:rPr lang="sv-SE" sz="1800" noProof="0" dirty="0" smtClean="0">
                <a:solidFill>
                  <a:srgbClr val="00236A"/>
                </a:solidFill>
              </a:rPr>
              <a:t>Nu har spelare A (45+18) 63 kr i sin gris. Spelare B får 2, 4 och 5 i nästa kast. Han skapar bråket 5/6 och kommer att få 50 kr (60:6 * 5) från A.</a:t>
            </a:r>
          </a:p>
          <a:p>
            <a:pPr eaLnBrk="1" hangingPunct="1">
              <a:lnSpc>
                <a:spcPct val="90000"/>
              </a:lnSpc>
            </a:pPr>
            <a:r>
              <a:rPr lang="sv-SE" sz="1800" noProof="0" dirty="0" smtClean="0">
                <a:solidFill>
                  <a:srgbClr val="00236A"/>
                </a:solidFill>
              </a:rPr>
              <a:t>Helheten är alltså varje gång den totala summa pengar som finns i grisarna.</a:t>
            </a:r>
          </a:p>
          <a:p>
            <a:pPr eaLnBrk="1" hangingPunct="1">
              <a:lnSpc>
                <a:spcPct val="90000"/>
              </a:lnSpc>
            </a:pPr>
            <a:r>
              <a:rPr lang="sv-SE" sz="1800" noProof="0" dirty="0" smtClean="0">
                <a:solidFill>
                  <a:srgbClr val="00236A"/>
                </a:solidFill>
              </a:rPr>
              <a:t>Spela ett visst antal minuter. Den med mest                              pengar vinner. En spelare vinner även om den                      andres spargris är tom.</a:t>
            </a:r>
            <a:endParaRPr lang="sv-SE" sz="1800" noProof="0" dirty="0" smtClean="0">
              <a:solidFill>
                <a:srgbClr val="00236A"/>
              </a:solidFill>
              <a:ea typeface="Arial Unicode MS" pitchFamily="34" charset="-128"/>
              <a:cs typeface="Arial Unicode MS" pitchFamily="34" charset="-128"/>
            </a:endParaRPr>
          </a:p>
          <a:p>
            <a:pPr eaLnBrk="1" hangingPunct="1">
              <a:lnSpc>
                <a:spcPct val="90000"/>
              </a:lnSpc>
            </a:pPr>
            <a:endParaRPr lang="sv-SE" sz="1800" noProof="0" dirty="0" smtClean="0">
              <a:solidFill>
                <a:srgbClr val="00236A"/>
              </a:solidFill>
              <a:ea typeface="Arial Unicode MS" pitchFamily="34" charset="-128"/>
              <a:cs typeface="Arial Unicode MS" pitchFamily="34" charset="-128"/>
            </a:endParaRPr>
          </a:p>
          <a:p>
            <a:pPr eaLnBrk="1" hangingPunct="1">
              <a:lnSpc>
                <a:spcPct val="90000"/>
              </a:lnSpc>
            </a:pPr>
            <a:endParaRPr lang="sv-SE" sz="1800" noProof="0" dirty="0" smtClean="0">
              <a:solidFill>
                <a:srgbClr val="00236A"/>
              </a:solidFill>
              <a:ea typeface="Arial Unicode MS" pitchFamily="34" charset="-128"/>
              <a:cs typeface="Arial Unicode MS" pitchFamily="34" charset="-128"/>
            </a:endParaRPr>
          </a:p>
        </p:txBody>
      </p:sp>
      <p:sp>
        <p:nvSpPr>
          <p:cNvPr id="51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p>
        </p:txBody>
      </p:sp>
      <p:pic>
        <p:nvPicPr>
          <p:cNvPr id="7" name="Picture 6" descr="gris2"/>
          <p:cNvPicPr>
            <a:picLocks noGrp="1" noChangeAspect="1" noChangeArrowheads="1"/>
          </p:cNvPicPr>
          <p:nvPr>
            <p:ph sz="half" idx="2"/>
          </p:nvPr>
        </p:nvPicPr>
        <p:blipFill>
          <a:blip r:embed="rId3" cstate="print"/>
          <a:srcRect/>
          <a:stretch>
            <a:fillRect/>
          </a:stretch>
        </p:blipFill>
        <p:spPr>
          <a:xfrm>
            <a:off x="6660232" y="1"/>
            <a:ext cx="2483768" cy="1622650"/>
          </a:xfrm>
          <a:noFill/>
          <a:ln w="31750">
            <a:noFill/>
          </a:ln>
          <a:effectLst>
            <a:outerShdw blurRad="76200" dir="13500000" sy="23000" kx="1200000" algn="br" rotWithShape="0">
              <a:prstClr val="black">
                <a:alpha val="20000"/>
              </a:prstClr>
            </a:outerShdw>
          </a:effectLst>
          <a:scene3d>
            <a:camera prst="orthographicFront"/>
            <a:lightRig rig="threePt" dir="t"/>
          </a:scene3d>
          <a:sp3d>
            <a:bevelT h="1524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33375"/>
            <a:ext cx="8229600" cy="1143000"/>
          </a:xfrm>
        </p:spPr>
        <p:txBody>
          <a:bodyPr/>
          <a:lstStyle/>
          <a:p>
            <a:pPr eaLnBrk="1" hangingPunct="1"/>
            <a:r>
              <a:rPr lang="sv-SE" sz="3200" b="1" smtClean="0">
                <a:solidFill>
                  <a:srgbClr val="222232"/>
                </a:solidFill>
                <a:latin typeface="Verdana" pitchFamily="34" charset="0"/>
                <a:ea typeface="Verdana" pitchFamily="34" charset="0"/>
                <a:cs typeface="Verdana" pitchFamily="34" charset="0"/>
              </a:rPr>
              <a:t> Anpassa genom olika uppgifter </a:t>
            </a:r>
            <a:br>
              <a:rPr lang="sv-SE" sz="3200" b="1" smtClean="0">
                <a:solidFill>
                  <a:srgbClr val="222232"/>
                </a:solidFill>
                <a:latin typeface="Verdana" pitchFamily="34" charset="0"/>
                <a:ea typeface="Verdana" pitchFamily="34" charset="0"/>
                <a:cs typeface="Verdana" pitchFamily="34" charset="0"/>
              </a:rPr>
            </a:br>
            <a:r>
              <a:rPr lang="sv-SE" sz="3200" b="1" smtClean="0">
                <a:solidFill>
                  <a:srgbClr val="222232"/>
                </a:solidFill>
                <a:latin typeface="Verdana" pitchFamily="34" charset="0"/>
                <a:ea typeface="Verdana" pitchFamily="34" charset="0"/>
                <a:cs typeface="Verdana" pitchFamily="34" charset="0"/>
              </a:rPr>
              <a:t> Genomsnitt </a:t>
            </a:r>
          </a:p>
        </p:txBody>
      </p:sp>
      <p:sp>
        <p:nvSpPr>
          <p:cNvPr id="285699" name="Rectangle 3"/>
          <p:cNvSpPr>
            <a:spLocks noGrp="1" noChangeArrowheads="1"/>
          </p:cNvSpPr>
          <p:nvPr>
            <p:ph type="body" idx="1"/>
          </p:nvPr>
        </p:nvSpPr>
        <p:spPr>
          <a:xfrm>
            <a:off x="790575" y="2997200"/>
            <a:ext cx="8353425" cy="4149725"/>
          </a:xfrm>
        </p:spPr>
        <p:txBody>
          <a:bodyPr/>
          <a:lstStyle/>
          <a:p>
            <a:r>
              <a:rPr lang="sv-SE" sz="2000" smtClean="0">
                <a:latin typeface="Verdana" pitchFamily="34" charset="0"/>
                <a:ea typeface="Verdana" pitchFamily="34" charset="0"/>
                <a:cs typeface="Verdana" pitchFamily="34" charset="0"/>
              </a:rPr>
              <a:t>I en djurpark finns fyra kobror: </a:t>
            </a:r>
          </a:p>
          <a:p>
            <a:r>
              <a:rPr lang="sv-SE" sz="2000" smtClean="0">
                <a:latin typeface="Verdana" pitchFamily="34" charset="0"/>
                <a:ea typeface="Verdana" pitchFamily="34" charset="0"/>
                <a:cs typeface="Verdana" pitchFamily="34" charset="0"/>
              </a:rPr>
              <a:t>Deras längder i cm: 84, 93, 101, 105</a:t>
            </a:r>
          </a:p>
          <a:p>
            <a:endParaRPr lang="sv-SE" sz="2000" smtClean="0">
              <a:latin typeface="Verdana" pitchFamily="34" charset="0"/>
              <a:ea typeface="Verdana" pitchFamily="34" charset="0"/>
              <a:cs typeface="Verdana" pitchFamily="34" charset="0"/>
            </a:endParaRPr>
          </a:p>
          <a:p>
            <a:r>
              <a:rPr lang="sv-SE" sz="2000" smtClean="0">
                <a:latin typeface="Verdana" pitchFamily="34" charset="0"/>
                <a:ea typeface="Verdana" pitchFamily="34" charset="0"/>
                <a:cs typeface="Verdana" pitchFamily="34" charset="0"/>
              </a:rPr>
              <a:t>En ny kobra kommer till djurparken och genomsnittslängden ökar med 2 cm. Hur lång är den nya ormen?</a:t>
            </a:r>
          </a:p>
          <a:p>
            <a:endParaRPr lang="sv-SE" sz="2000" smtClean="0">
              <a:latin typeface="Verdana" pitchFamily="34" charset="0"/>
              <a:ea typeface="Verdana" pitchFamily="34" charset="0"/>
              <a:cs typeface="Verdana" pitchFamily="34" charset="0"/>
            </a:endParaRPr>
          </a:p>
          <a:p>
            <a:r>
              <a:rPr lang="sv-SE" sz="2000" smtClean="0">
                <a:latin typeface="Verdana" pitchFamily="34" charset="0"/>
                <a:ea typeface="Verdana" pitchFamily="34" charset="0"/>
                <a:cs typeface="Verdana" pitchFamily="34" charset="0"/>
              </a:rPr>
              <a:t>Det kommer ytterligare en orm till djurparken. Nu blir genomsnittslängden 1 cm kortare än då det bara fanns fyra ormar. Hur lång är den nya ormen?</a:t>
            </a:r>
          </a:p>
        </p:txBody>
      </p:sp>
      <p:pic>
        <p:nvPicPr>
          <p:cNvPr id="285700" name="Picture 4" descr="34809371_thb"/>
          <p:cNvPicPr>
            <a:picLocks noChangeAspect="1" noChangeArrowheads="1"/>
          </p:cNvPicPr>
          <p:nvPr/>
        </p:nvPicPr>
        <p:blipFill>
          <a:blip r:embed="rId3" cstate="print"/>
          <a:srcRect/>
          <a:stretch>
            <a:fillRect/>
          </a:stretch>
        </p:blipFill>
        <p:spPr bwMode="auto">
          <a:xfrm>
            <a:off x="5508104" y="980728"/>
            <a:ext cx="3313113" cy="2212975"/>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h="2032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2" fill="hold" nodeType="clickEffect">
                                  <p:stCondLst>
                                    <p:cond delay="0"/>
                                  </p:stCondLst>
                                  <p:childTnLst>
                                    <p:set>
                                      <p:cBhvr>
                                        <p:cTn id="10" dur="1" fill="hold">
                                          <p:stCondLst>
                                            <p:cond delay="0"/>
                                          </p:stCondLst>
                                        </p:cTn>
                                        <p:tgtEl>
                                          <p:spTgt spid="285700"/>
                                        </p:tgtEl>
                                        <p:attrNameLst>
                                          <p:attrName>style.visibility</p:attrName>
                                        </p:attrNameLst>
                                      </p:cBhvr>
                                      <p:to>
                                        <p:strVal val="visible"/>
                                      </p:to>
                                    </p:set>
                                    <p:anim calcmode="lin" valueType="num">
                                      <p:cBhvr additive="base">
                                        <p:cTn id="11" dur="5000" fill="hold"/>
                                        <p:tgtEl>
                                          <p:spTgt spid="285700"/>
                                        </p:tgtEl>
                                        <p:attrNameLst>
                                          <p:attrName>ppt_x</p:attrName>
                                        </p:attrNameLst>
                                      </p:cBhvr>
                                      <p:tavLst>
                                        <p:tav tm="0">
                                          <p:val>
                                            <p:strVal val="1+#ppt_w/2"/>
                                          </p:val>
                                        </p:tav>
                                        <p:tav tm="100000">
                                          <p:val>
                                            <p:strVal val="#ppt_x"/>
                                          </p:val>
                                        </p:tav>
                                      </p:tavLst>
                                    </p:anim>
                                    <p:anim calcmode="lin" valueType="num">
                                      <p:cBhvr additive="base">
                                        <p:cTn id="12" dur="5000" fill="hold"/>
                                        <p:tgtEl>
                                          <p:spTgt spid="28570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5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sv-SE" sz="2800" b="1" dirty="0" smtClean="0"/>
              <a:t>     Grundtankar bakom Pixel</a:t>
            </a:r>
          </a:p>
        </p:txBody>
      </p:sp>
      <p:sp>
        <p:nvSpPr>
          <p:cNvPr id="462851" name="Rectangle 3"/>
          <p:cNvSpPr>
            <a:spLocks noGrp="1" noChangeArrowheads="1"/>
          </p:cNvSpPr>
          <p:nvPr>
            <p:ph type="body" idx="1"/>
          </p:nvPr>
        </p:nvSpPr>
        <p:spPr/>
        <p:txBody>
          <a:bodyPr/>
          <a:lstStyle/>
          <a:p>
            <a:r>
              <a:rPr lang="sv-SE" sz="2000" dirty="0" smtClean="0"/>
              <a:t>Ämnesfokus och tydliga inlärningsmål</a:t>
            </a:r>
          </a:p>
          <a:p>
            <a:pPr lvl="1"/>
            <a:r>
              <a:rPr lang="sv-SE" sz="1800" dirty="0" smtClean="0"/>
              <a:t>Eleverna ska utveckla en bred kompetens</a:t>
            </a:r>
          </a:p>
          <a:p>
            <a:pPr lvl="1">
              <a:buFontTx/>
              <a:buNone/>
            </a:pPr>
            <a:endParaRPr lang="sv-SE" dirty="0" smtClean="0"/>
          </a:p>
          <a:p>
            <a:r>
              <a:rPr lang="sv-SE" sz="2000" dirty="0" smtClean="0"/>
              <a:t>Varierade undervisningsformer – samma mål</a:t>
            </a:r>
          </a:p>
          <a:p>
            <a:pPr lvl="1"/>
            <a:r>
              <a:rPr lang="sv-SE" sz="1800" dirty="0" smtClean="0"/>
              <a:t>Individanpassning inom inlärningsgemenskapen</a:t>
            </a:r>
          </a:p>
          <a:p>
            <a:pPr lvl="1">
              <a:buFontTx/>
              <a:buNone/>
            </a:pPr>
            <a:endParaRPr lang="sv-SE" sz="1800" dirty="0" smtClean="0"/>
          </a:p>
          <a:p>
            <a:r>
              <a:rPr lang="sv-SE" sz="2000" dirty="0" smtClean="0"/>
              <a:t>Olika typer av uppgifter och aktivitetsformer</a:t>
            </a:r>
          </a:p>
          <a:p>
            <a:endParaRPr lang="sv-SE" dirty="0" smtClean="0"/>
          </a:p>
          <a:p>
            <a:r>
              <a:rPr lang="sv-SE" dirty="0" smtClean="0"/>
              <a:t>Anpassning </a:t>
            </a:r>
            <a:r>
              <a:rPr lang="sv-SE" dirty="0"/>
              <a:t>till </a:t>
            </a:r>
            <a:r>
              <a:rPr lang="sv-SE" dirty="0" smtClean="0"/>
              <a:t>individen </a:t>
            </a:r>
            <a:endParaRPr lang="sv-SE" dirty="0"/>
          </a:p>
          <a:p>
            <a:pPr lvl="1"/>
            <a:r>
              <a:rPr lang="sv-SE" sz="1800" dirty="0" smtClean="0"/>
              <a:t>Inom ramen för en uppgift/aktivitet</a:t>
            </a:r>
          </a:p>
          <a:p>
            <a:pPr>
              <a:buNone/>
            </a:pPr>
            <a:endParaRPr lang="sv-SE" dirty="0"/>
          </a:p>
          <a:p>
            <a:endParaRPr lang="sv-SE" sz="2000" dirty="0" smtClean="0"/>
          </a:p>
          <a:p>
            <a:pPr lvl="1">
              <a:buNone/>
            </a:pPr>
            <a:endParaRPr lang="sv-SE" sz="1800" dirty="0" smtClean="0"/>
          </a:p>
          <a:p>
            <a:pPr lvl="1">
              <a:buFontTx/>
              <a:buNone/>
            </a:pPr>
            <a:endParaRPr lang="sv-SE" sz="1800" dirty="0" smtClean="0"/>
          </a:p>
          <a:p>
            <a:endParaRPr lang="sv-SE"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2851">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628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tel 1"/>
          <p:cNvSpPr>
            <a:spLocks noGrp="1"/>
          </p:cNvSpPr>
          <p:nvPr>
            <p:ph type="title" idx="4294967295"/>
          </p:nvPr>
        </p:nvSpPr>
        <p:spPr>
          <a:xfrm>
            <a:off x="1835696" y="620688"/>
            <a:ext cx="6675437" cy="1143000"/>
          </a:xfrm>
        </p:spPr>
        <p:txBody>
          <a:bodyPr/>
          <a:lstStyle/>
          <a:p>
            <a:r>
              <a:rPr lang="sv-SE" sz="3200" dirty="0" smtClean="0"/>
              <a:t>Anpassning till individen </a:t>
            </a:r>
            <a:br>
              <a:rPr lang="sv-SE" sz="3200" dirty="0" smtClean="0"/>
            </a:br>
            <a:r>
              <a:rPr lang="nb-NO" sz="3200" dirty="0" smtClean="0"/>
              <a:t>i </a:t>
            </a:r>
            <a:r>
              <a:rPr lang="nb-NO" sz="3200" dirty="0" err="1" smtClean="0"/>
              <a:t>Pixel</a:t>
            </a:r>
            <a:endParaRPr lang="nb-NO" sz="3200" dirty="0" smtClean="0"/>
          </a:p>
        </p:txBody>
      </p:sp>
      <p:sp>
        <p:nvSpPr>
          <p:cNvPr id="3" name="Plassholder for innhold 2"/>
          <p:cNvSpPr>
            <a:spLocks noGrp="1"/>
          </p:cNvSpPr>
          <p:nvPr>
            <p:ph idx="4294967295"/>
          </p:nvPr>
        </p:nvSpPr>
        <p:spPr/>
        <p:txBody>
          <a:bodyPr/>
          <a:lstStyle/>
          <a:p>
            <a:pPr eaLnBrk="1" hangingPunct="1">
              <a:buNone/>
            </a:pPr>
            <a:r>
              <a:rPr lang="sv-SE" b="1" dirty="0" smtClean="0"/>
              <a:t>Trefaldigt</a:t>
            </a:r>
            <a:r>
              <a:rPr lang="sv-SE" dirty="0" smtClean="0"/>
              <a:t>:</a:t>
            </a:r>
          </a:p>
          <a:p>
            <a:pPr marL="457200" indent="-457200" eaLnBrk="1" hangingPunct="1">
              <a:buAutoNum type="arabicPeriod"/>
            </a:pPr>
            <a:r>
              <a:rPr lang="sv-SE" dirty="0" smtClean="0"/>
              <a:t>Anpassa genom olika former av presentation</a:t>
            </a:r>
          </a:p>
          <a:p>
            <a:pPr marL="457200" indent="-457200" eaLnBrk="1" hangingPunct="1">
              <a:buAutoNum type="arabicPeriod"/>
            </a:pPr>
            <a:endParaRPr lang="sv-SE" dirty="0" smtClean="0"/>
          </a:p>
          <a:p>
            <a:pPr marL="457200" indent="-457200" eaLnBrk="1" hangingPunct="1">
              <a:buAutoNum type="arabicPeriod"/>
            </a:pPr>
            <a:r>
              <a:rPr lang="sv-SE" dirty="0" smtClean="0"/>
              <a:t>Anpassning genom tal</a:t>
            </a:r>
          </a:p>
          <a:p>
            <a:pPr marL="457200" indent="-457200" eaLnBrk="1" hangingPunct="1">
              <a:buAutoNum type="arabicPeriod"/>
            </a:pPr>
            <a:endParaRPr lang="sv-SE" dirty="0" smtClean="0"/>
          </a:p>
          <a:p>
            <a:pPr marL="457200" indent="-457200" eaLnBrk="1" hangingPunct="1">
              <a:buAutoNum type="arabicPeriod"/>
            </a:pPr>
            <a:r>
              <a:rPr lang="sv-SE" dirty="0" smtClean="0"/>
              <a:t>Anpassa genom olika uppgifter, men samma kompetens, både förenkling och utmaning.</a:t>
            </a:r>
            <a:endParaRPr lang="nb-NO" b="1" dirty="0" smtClean="0"/>
          </a:p>
          <a:p>
            <a:pPr eaLnBrk="1" hangingPunct="1">
              <a:buFontTx/>
              <a:buNone/>
            </a:pPr>
            <a:endParaRPr lang="nb-NO" b="1" dirty="0" smtClean="0"/>
          </a:p>
          <a:p>
            <a:pPr eaLnBrk="1" hangingPunct="1">
              <a:buFontTx/>
              <a:buNone/>
            </a:pPr>
            <a:endParaRPr lang="nb-NO" b="1" dirty="0" smtClean="0"/>
          </a:p>
          <a:p>
            <a:pPr eaLnBrk="1" hangingPunct="1">
              <a:buFontTx/>
              <a:buNone/>
            </a:pPr>
            <a:endParaRPr lang="nb-NO" b="1" dirty="0" smtClean="0"/>
          </a:p>
          <a:p>
            <a:pPr eaLnBrk="1" hangingPunct="1">
              <a:buFontTx/>
              <a:buAutoNum type="arabicPeriod"/>
            </a:pPr>
            <a:endParaRPr lang="nb-NO" dirty="0" smtClean="0"/>
          </a:p>
          <a:p>
            <a:pPr eaLnBrk="1" hangingPunct="1">
              <a:buFontTx/>
              <a:buNone/>
            </a:pPr>
            <a:endParaRPr lang="nb-NO" dirty="0" smtClean="0"/>
          </a:p>
          <a:p>
            <a:pPr eaLnBrk="1" hangingPunct="1">
              <a:buFontTx/>
              <a:buNone/>
            </a:pPr>
            <a:endParaRPr lang="nb-NO" dirty="0" smtClean="0"/>
          </a:p>
          <a:p>
            <a:pPr eaLnBrk="1" hangingPunct="1">
              <a:buFontTx/>
              <a:buNone/>
            </a:pPr>
            <a:endParaRPr lang="nb-NO" dirty="0" smtClean="0"/>
          </a:p>
          <a:p>
            <a:pPr eaLnBrk="1" hangingPunct="1">
              <a:buFontTx/>
              <a:buNone/>
            </a:pPr>
            <a:endParaRPr lang="nb-NO" dirty="0" smtClean="0"/>
          </a:p>
        </p:txBody>
      </p:sp>
      <p:pic>
        <p:nvPicPr>
          <p:cNvPr id="4" name="Picture 4" descr="14"/>
          <p:cNvPicPr>
            <a:picLocks noChangeAspect="1" noChangeArrowheads="1"/>
          </p:cNvPicPr>
          <p:nvPr/>
        </p:nvPicPr>
        <p:blipFill>
          <a:blip r:embed="rId3" cstate="print"/>
          <a:srcRect/>
          <a:stretch>
            <a:fillRect/>
          </a:stretch>
        </p:blipFill>
        <p:spPr bwMode="auto">
          <a:xfrm>
            <a:off x="1187624" y="4293096"/>
            <a:ext cx="6230957" cy="2707839"/>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65100" prst="coolSlant"/>
            <a:bevelB w="165100" prst="coolSlan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3" descr="brikker.JPG"/>
          <p:cNvPicPr>
            <a:picLocks noChangeAspect="1"/>
          </p:cNvPicPr>
          <p:nvPr/>
        </p:nvPicPr>
        <p:blipFill>
          <a:blip r:embed="rId3" cstate="print">
            <a:lum bright="-10000"/>
          </a:blip>
          <a:srcRect/>
          <a:stretch>
            <a:fillRect/>
          </a:stretch>
        </p:blipFill>
        <p:spPr bwMode="auto">
          <a:xfrm>
            <a:off x="1835696" y="1844824"/>
            <a:ext cx="5472608" cy="2287492"/>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sp>
        <p:nvSpPr>
          <p:cNvPr id="22531" name="Tittel 1"/>
          <p:cNvSpPr>
            <a:spLocks noGrp="1"/>
          </p:cNvSpPr>
          <p:nvPr>
            <p:ph type="title" idx="4294967295"/>
          </p:nvPr>
        </p:nvSpPr>
        <p:spPr>
          <a:xfrm>
            <a:off x="1547813" y="404813"/>
            <a:ext cx="7200900" cy="1143000"/>
          </a:xfrm>
        </p:spPr>
        <p:txBody>
          <a:bodyPr/>
          <a:lstStyle/>
          <a:p>
            <a:pPr eaLnBrk="1" hangingPunct="1"/>
            <a:r>
              <a:rPr lang="sv-SE" sz="3200" b="1" smtClean="0">
                <a:solidFill>
                  <a:srgbClr val="000066"/>
                </a:solidFill>
                <a:latin typeface="Verdana" pitchFamily="34" charset="0"/>
                <a:ea typeface="Verdana" pitchFamily="34" charset="0"/>
                <a:cs typeface="Verdana" pitchFamily="34" charset="0"/>
              </a:rPr>
              <a:t>Anpassa genom olika former av presentation</a:t>
            </a:r>
            <a:endParaRPr lang="nb-NO" sz="3200" b="1" smtClean="0">
              <a:solidFill>
                <a:srgbClr val="000066"/>
              </a:solidFill>
              <a:latin typeface="Verdana" pitchFamily="34" charset="0"/>
              <a:ea typeface="Verdana" pitchFamily="34" charset="0"/>
              <a:cs typeface="Verdana" pitchFamily="34" charset="0"/>
            </a:endParaRPr>
          </a:p>
        </p:txBody>
      </p:sp>
      <p:pic>
        <p:nvPicPr>
          <p:cNvPr id="7" name="Bilde 6" descr="brikker3.JPG"/>
          <p:cNvPicPr>
            <a:picLocks noChangeAspect="1"/>
          </p:cNvPicPr>
          <p:nvPr/>
        </p:nvPicPr>
        <p:blipFill>
          <a:blip r:embed="rId4" cstate="print">
            <a:lum bright="-10000"/>
          </a:blip>
          <a:srcRect t="9293" b="3974"/>
          <a:stretch>
            <a:fillRect/>
          </a:stretch>
        </p:blipFill>
        <p:spPr bwMode="auto">
          <a:xfrm>
            <a:off x="1763688" y="4221088"/>
            <a:ext cx="6320632" cy="2304256"/>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pic>
        <p:nvPicPr>
          <p:cNvPr id="8" name="Bilde 7" descr="brikker1.JPG"/>
          <p:cNvPicPr>
            <a:picLocks noChangeAspect="1"/>
          </p:cNvPicPr>
          <p:nvPr/>
        </p:nvPicPr>
        <p:blipFill>
          <a:blip r:embed="rId5" cstate="print">
            <a:lum bright="-10000"/>
          </a:blip>
          <a:srcRect t="12975" b="7966"/>
          <a:stretch>
            <a:fillRect/>
          </a:stretch>
        </p:blipFill>
        <p:spPr bwMode="auto">
          <a:xfrm>
            <a:off x="1763688" y="1628800"/>
            <a:ext cx="6315858" cy="252028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tel 1"/>
          <p:cNvSpPr>
            <a:spLocks noGrp="1"/>
          </p:cNvSpPr>
          <p:nvPr>
            <p:ph type="title"/>
          </p:nvPr>
        </p:nvSpPr>
        <p:spPr>
          <a:xfrm>
            <a:off x="2411760" y="548680"/>
            <a:ext cx="8229600" cy="1143000"/>
          </a:xfrm>
        </p:spPr>
        <p:txBody>
          <a:bodyPr/>
          <a:lstStyle/>
          <a:p>
            <a:pPr algn="l" eaLnBrk="1" hangingPunct="1"/>
            <a:r>
              <a:rPr lang="nb-NO" sz="3200" dirty="0" smtClean="0"/>
              <a:t>Anpassa </a:t>
            </a:r>
            <a:r>
              <a:rPr lang="nb-NO" sz="3200" dirty="0" err="1" smtClean="0"/>
              <a:t>genom</a:t>
            </a:r>
            <a:r>
              <a:rPr lang="nb-NO" sz="3200" dirty="0" smtClean="0"/>
              <a:t> tall</a:t>
            </a:r>
          </a:p>
        </p:txBody>
      </p:sp>
      <p:pic>
        <p:nvPicPr>
          <p:cNvPr id="70658" name="Picture 2"/>
          <p:cNvPicPr>
            <a:picLocks noChangeAspect="1" noChangeArrowheads="1"/>
          </p:cNvPicPr>
          <p:nvPr/>
        </p:nvPicPr>
        <p:blipFill>
          <a:blip r:embed="rId3" cstate="print">
            <a:lum bright="-10000" contrast="10000"/>
          </a:blip>
          <a:srcRect/>
          <a:stretch>
            <a:fillRect/>
          </a:stretch>
        </p:blipFill>
        <p:spPr bwMode="auto">
          <a:xfrm>
            <a:off x="1214414" y="1928802"/>
            <a:ext cx="6643688" cy="38735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pic>
        <p:nvPicPr>
          <p:cNvPr id="7" name="Plassholder for innhold 4" descr="2a_1.png"/>
          <p:cNvPicPr>
            <a:picLocks noChangeAspect="1"/>
          </p:cNvPicPr>
          <p:nvPr/>
        </p:nvPicPr>
        <p:blipFill>
          <a:blip r:embed="rId4" cstate="print">
            <a:lum bright="-10000" contrast="10000"/>
          </a:blip>
          <a:srcRect/>
          <a:stretch>
            <a:fillRect/>
          </a:stretch>
        </p:blipFill>
        <p:spPr bwMode="auto">
          <a:xfrm>
            <a:off x="1285852" y="2071678"/>
            <a:ext cx="6572296" cy="3912198"/>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eggkartong"/>
          <p:cNvPicPr>
            <a:picLocks noChangeAspect="1" noChangeArrowheads="1"/>
          </p:cNvPicPr>
          <p:nvPr/>
        </p:nvPicPr>
        <p:blipFill>
          <a:blip r:embed="rId3" cstate="print"/>
          <a:srcRect/>
          <a:stretch>
            <a:fillRect/>
          </a:stretch>
        </p:blipFill>
        <p:spPr bwMode="auto">
          <a:xfrm>
            <a:off x="1187624" y="2204864"/>
            <a:ext cx="2880320" cy="2161818"/>
          </a:xfrm>
          <a:prstGeom prst="rect">
            <a:avLst/>
          </a:prstGeom>
          <a:noFill/>
          <a:ln w="2857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65100" prst="coolSlant"/>
          </a:sp3d>
        </p:spPr>
      </p:pic>
      <p:pic>
        <p:nvPicPr>
          <p:cNvPr id="34821" name="Picture 5" descr="P1040863"/>
          <p:cNvPicPr>
            <a:picLocks noChangeAspect="1" noChangeArrowheads="1"/>
          </p:cNvPicPr>
          <p:nvPr/>
        </p:nvPicPr>
        <p:blipFill>
          <a:blip r:embed="rId4" cstate="print"/>
          <a:srcRect/>
          <a:stretch>
            <a:fillRect/>
          </a:stretch>
        </p:blipFill>
        <p:spPr bwMode="auto">
          <a:xfrm>
            <a:off x="4788024" y="2420888"/>
            <a:ext cx="2975079" cy="1944216"/>
          </a:xfrm>
          <a:prstGeom prst="rect">
            <a:avLst/>
          </a:prstGeom>
          <a:noFill/>
          <a:ln w="2857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65100" prst="coolSlant"/>
          </a:sp3d>
        </p:spPr>
      </p:pic>
      <p:pic>
        <p:nvPicPr>
          <p:cNvPr id="353286" name="Picture 6" descr="side 68b"/>
          <p:cNvPicPr>
            <a:picLocks noChangeAspect="1" noChangeArrowheads="1"/>
          </p:cNvPicPr>
          <p:nvPr/>
        </p:nvPicPr>
        <p:blipFill>
          <a:blip r:embed="rId5" cstate="print"/>
          <a:srcRect t="5086"/>
          <a:stretch>
            <a:fillRect/>
          </a:stretch>
        </p:blipFill>
        <p:spPr bwMode="auto">
          <a:xfrm>
            <a:off x="1691680" y="4653136"/>
            <a:ext cx="3528392" cy="1892318"/>
          </a:xfrm>
          <a:prstGeom prst="rect">
            <a:avLst/>
          </a:prstGeom>
          <a:noFill/>
          <a:ln w="25400">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65100" prst="coolSlant"/>
          </a:sp3d>
        </p:spPr>
      </p:pic>
      <p:sp>
        <p:nvSpPr>
          <p:cNvPr id="7" name="Tittel 1"/>
          <p:cNvSpPr txBox="1">
            <a:spLocks/>
          </p:cNvSpPr>
          <p:nvPr/>
        </p:nvSpPr>
        <p:spPr>
          <a:xfrm>
            <a:off x="2339752" y="476672"/>
            <a:ext cx="8229600" cy="1143000"/>
          </a:xfrm>
          <a:prstGeom prst="rect">
            <a:avLst/>
          </a:prstGeom>
        </p:spPr>
        <p:txBody>
          <a:bodyPr/>
          <a:lstStyle/>
          <a:p>
            <a:pPr>
              <a:defRPr/>
            </a:pPr>
            <a:r>
              <a:rPr lang="sv-SE" sz="3200" dirty="0" smtClean="0"/>
              <a:t>Anpassa genom olika uppgifter</a:t>
            </a:r>
            <a:r>
              <a:rPr lang="sv-SE" sz="3200" dirty="0" smtClean="0"/>
              <a:t>,</a:t>
            </a:r>
          </a:p>
          <a:p>
            <a:pPr>
              <a:defRPr/>
            </a:pPr>
            <a:r>
              <a:rPr lang="sv-SE" sz="3200" dirty="0" smtClean="0"/>
              <a:t> </a:t>
            </a:r>
            <a:r>
              <a:rPr lang="sv-SE" sz="3200" dirty="0" smtClean="0"/>
              <a:t>men samma kompetens</a:t>
            </a:r>
            <a:endParaRPr lang="nb-NO" sz="3200" b="1" kern="0" dirty="0">
              <a:solidFill>
                <a:srgbClr val="222232"/>
              </a:solidFill>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2844" y="428604"/>
            <a:ext cx="8786874" cy="6072230"/>
            <a:chOff x="720" y="672"/>
            <a:chExt cx="4326" cy="3062"/>
          </a:xfrm>
        </p:grpSpPr>
        <p:pic>
          <p:nvPicPr>
            <p:cNvPr id="46085" name="Picture 3" descr="Pixel4Bsid34"/>
            <p:cNvPicPr>
              <a:picLocks noChangeAspect="1" noChangeArrowheads="1"/>
            </p:cNvPicPr>
            <p:nvPr/>
          </p:nvPicPr>
          <p:blipFill>
            <a:blip r:embed="rId3" cstate="print"/>
            <a:srcRect/>
            <a:stretch>
              <a:fillRect/>
            </a:stretch>
          </p:blipFill>
          <p:spPr bwMode="auto">
            <a:xfrm>
              <a:off x="720" y="672"/>
              <a:ext cx="2166" cy="3062"/>
            </a:xfrm>
            <a:prstGeom prst="rect">
              <a:avLst/>
            </a:prstGeom>
            <a:noFill/>
            <a:ln w="3175">
              <a:solidFill>
                <a:srgbClr val="000000"/>
              </a:solidFill>
              <a:miter lim="800000"/>
              <a:headEnd/>
              <a:tailEnd/>
            </a:ln>
          </p:spPr>
        </p:pic>
        <p:pic>
          <p:nvPicPr>
            <p:cNvPr id="46086" name="Picture 4" descr="Pixel4Bsid35">
              <a:hlinkClick r:id="rId4" action="ppaction://hlinksldjump"/>
            </p:cNvPr>
            <p:cNvPicPr>
              <a:picLocks noChangeAspect="1" noChangeArrowheads="1"/>
            </p:cNvPicPr>
            <p:nvPr/>
          </p:nvPicPr>
          <p:blipFill>
            <a:blip r:embed="rId5" cstate="print"/>
            <a:srcRect/>
            <a:stretch>
              <a:fillRect/>
            </a:stretch>
          </p:blipFill>
          <p:spPr bwMode="auto">
            <a:xfrm>
              <a:off x="2880" y="672"/>
              <a:ext cx="2166" cy="3062"/>
            </a:xfrm>
            <a:prstGeom prst="rect">
              <a:avLst/>
            </a:prstGeom>
            <a:noFill/>
            <a:ln w="3175">
              <a:solidFill>
                <a:srgbClr val="000000"/>
              </a:solidFill>
              <a:miter lim="800000"/>
              <a:headEnd/>
              <a:tailEnd/>
            </a:ln>
          </p:spPr>
        </p:pic>
      </p:grpSp>
      <p:sp>
        <p:nvSpPr>
          <p:cNvPr id="46083" name="Rectangle 5"/>
          <p:cNvSpPr>
            <a:spLocks noGrp="1" noChangeArrowheads="1"/>
          </p:cNvSpPr>
          <p:nvPr>
            <p:ph type="title" idx="4294967295"/>
          </p:nvPr>
        </p:nvSpPr>
        <p:spPr>
          <a:xfrm>
            <a:off x="500034" y="214290"/>
            <a:ext cx="8229600" cy="1143000"/>
          </a:xfrm>
        </p:spPr>
        <p:txBody>
          <a:bodyPr/>
          <a:lstStyle/>
          <a:p>
            <a:pPr algn="l" eaLnBrk="1" hangingPunct="1"/>
            <a:r>
              <a:rPr lang="sv-SE" sz="3200" noProof="0" smtClean="0"/>
              <a:t>Lärarens bok</a:t>
            </a:r>
          </a:p>
        </p:txBody>
      </p:sp>
      <p:sp>
        <p:nvSpPr>
          <p:cNvPr id="7" name="AutoShape 4"/>
          <p:cNvSpPr>
            <a:spLocks noChangeArrowheads="1"/>
          </p:cNvSpPr>
          <p:nvPr/>
        </p:nvSpPr>
        <p:spPr bwMode="auto">
          <a:xfrm>
            <a:off x="1357290" y="1214422"/>
            <a:ext cx="2303462" cy="609600"/>
          </a:xfrm>
          <a:prstGeom prst="wedgeRoundRectCallout">
            <a:avLst>
              <a:gd name="adj1" fmla="val -51988"/>
              <a:gd name="adj2" fmla="val 366147"/>
              <a:gd name="adj3" fmla="val 16667"/>
            </a:avLst>
          </a:prstGeom>
          <a:solidFill>
            <a:schemeClr val="bg1"/>
          </a:solidFill>
          <a:ln w="38100">
            <a:solidFill>
              <a:srgbClr val="FF0000"/>
            </a:solidFill>
            <a:miter lim="800000"/>
            <a:headEnd/>
            <a:tailEnd/>
          </a:ln>
        </p:spPr>
        <p:txBody>
          <a:bodyPr/>
          <a:lstStyle/>
          <a:p>
            <a:pPr algn="ctr"/>
            <a:r>
              <a:rPr lang="nb-NO" b="1" dirty="0" err="1"/>
              <a:t>Matematiskt</a:t>
            </a:r>
            <a:r>
              <a:rPr lang="nb-NO" b="1" dirty="0"/>
              <a:t> </a:t>
            </a:r>
            <a:r>
              <a:rPr lang="nb-NO" b="1" dirty="0" err="1"/>
              <a:t>innehåll</a:t>
            </a:r>
            <a:endParaRPr lang="nb-NO" b="1" dirty="0"/>
          </a:p>
        </p:txBody>
      </p:sp>
      <p:sp>
        <p:nvSpPr>
          <p:cNvPr id="9" name="AutoShape 6">
            <a:hlinkClick r:id="" action="ppaction://noaction"/>
          </p:cNvPr>
          <p:cNvSpPr>
            <a:spLocks noChangeArrowheads="1"/>
          </p:cNvSpPr>
          <p:nvPr/>
        </p:nvSpPr>
        <p:spPr bwMode="auto">
          <a:xfrm>
            <a:off x="2786050" y="4357694"/>
            <a:ext cx="2303462" cy="609600"/>
          </a:xfrm>
          <a:prstGeom prst="wedgeRoundRectCallout">
            <a:avLst>
              <a:gd name="adj1" fmla="val -117749"/>
              <a:gd name="adj2" fmla="val 102680"/>
              <a:gd name="adj3" fmla="val 16667"/>
            </a:avLst>
          </a:prstGeom>
          <a:solidFill>
            <a:schemeClr val="bg1"/>
          </a:solidFill>
          <a:ln w="38100">
            <a:solidFill>
              <a:srgbClr val="FF0000"/>
            </a:solidFill>
            <a:miter lim="800000"/>
            <a:headEnd/>
            <a:tailEnd/>
          </a:ln>
        </p:spPr>
        <p:txBody>
          <a:bodyPr/>
          <a:lstStyle/>
          <a:p>
            <a:pPr algn="ctr"/>
            <a:r>
              <a:rPr lang="nb-NO" b="1" dirty="0" err="1"/>
              <a:t>Matematiskt</a:t>
            </a:r>
            <a:r>
              <a:rPr lang="nb-NO" b="1" dirty="0"/>
              <a:t> samtal</a:t>
            </a:r>
          </a:p>
        </p:txBody>
      </p:sp>
      <p:sp>
        <p:nvSpPr>
          <p:cNvPr id="10" name="AutoShape 7"/>
          <p:cNvSpPr>
            <a:spLocks noChangeArrowheads="1"/>
          </p:cNvSpPr>
          <p:nvPr/>
        </p:nvSpPr>
        <p:spPr bwMode="auto">
          <a:xfrm>
            <a:off x="3143240" y="3571876"/>
            <a:ext cx="2303462" cy="609600"/>
          </a:xfrm>
          <a:prstGeom prst="wedgeRoundRectCallout">
            <a:avLst>
              <a:gd name="adj1" fmla="val 119865"/>
              <a:gd name="adj2" fmla="val 111718"/>
              <a:gd name="adj3" fmla="val 16667"/>
            </a:avLst>
          </a:prstGeom>
          <a:solidFill>
            <a:schemeClr val="bg1"/>
          </a:solidFill>
          <a:ln w="38100">
            <a:solidFill>
              <a:srgbClr val="FF0000"/>
            </a:solidFill>
            <a:miter lim="800000"/>
            <a:headEnd/>
            <a:tailEnd/>
          </a:ln>
        </p:spPr>
        <p:txBody>
          <a:bodyPr/>
          <a:lstStyle/>
          <a:p>
            <a:pPr algn="ctr"/>
            <a:r>
              <a:rPr lang="nb-NO" b="1" dirty="0" err="1"/>
              <a:t>Förenkla</a:t>
            </a:r>
            <a:endParaRPr lang="nb-NO" b="1" dirty="0"/>
          </a:p>
        </p:txBody>
      </p:sp>
      <p:pic>
        <p:nvPicPr>
          <p:cNvPr id="12" name="Picture 11" descr="IMG_0002"/>
          <p:cNvPicPr>
            <a:picLocks noChangeAspect="1" noChangeArrowheads="1"/>
          </p:cNvPicPr>
          <p:nvPr/>
        </p:nvPicPr>
        <p:blipFill>
          <a:blip r:embed="rId6" cstate="print">
            <a:lum bright="-10000" contrast="10000"/>
          </a:blip>
          <a:srcRect/>
          <a:stretch>
            <a:fillRect/>
          </a:stretch>
        </p:blipFill>
        <p:spPr bwMode="auto">
          <a:xfrm>
            <a:off x="5715008" y="1071546"/>
            <a:ext cx="3214710" cy="2778122"/>
          </a:xfrm>
          <a:prstGeom prst="rect">
            <a:avLst/>
          </a:prstGeom>
          <a:noFill/>
          <a:ln w="12700">
            <a:solidFill>
              <a:schemeClr val="folHlink"/>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h="107950"/>
          </a:sp3d>
        </p:spPr>
      </p:pic>
      <p:sp>
        <p:nvSpPr>
          <p:cNvPr id="14" name="AutoShape 8">
            <a:hlinkClick r:id="" action="ppaction://noaction"/>
          </p:cNvPr>
          <p:cNvSpPr>
            <a:spLocks noChangeArrowheads="1"/>
          </p:cNvSpPr>
          <p:nvPr/>
        </p:nvSpPr>
        <p:spPr bwMode="auto">
          <a:xfrm>
            <a:off x="4000496" y="1714488"/>
            <a:ext cx="2303462" cy="609600"/>
          </a:xfrm>
          <a:prstGeom prst="wedgeRoundRectCallout">
            <a:avLst>
              <a:gd name="adj1" fmla="val 116359"/>
              <a:gd name="adj2" fmla="val 21387"/>
              <a:gd name="adj3" fmla="val 16667"/>
            </a:avLst>
          </a:prstGeom>
          <a:solidFill>
            <a:schemeClr val="bg1"/>
          </a:solidFill>
          <a:ln w="38100">
            <a:solidFill>
              <a:srgbClr val="FF0000"/>
            </a:solidFill>
            <a:miter lim="800000"/>
            <a:headEnd/>
            <a:tailEnd/>
          </a:ln>
        </p:spPr>
        <p:txBody>
          <a:bodyPr/>
          <a:lstStyle/>
          <a:p>
            <a:pPr algn="ctr"/>
            <a:r>
              <a:rPr lang="nb-NO" b="1" dirty="0" err="1"/>
              <a:t>Utmana</a:t>
            </a:r>
            <a:endParaRPr lang="nb-NO" b="1" dirty="0"/>
          </a:p>
        </p:txBody>
      </p:sp>
      <p:sp>
        <p:nvSpPr>
          <p:cNvPr id="15" name="AutoShape 9">
            <a:hlinkClick r:id="" action="ppaction://noaction"/>
          </p:cNvPr>
          <p:cNvSpPr>
            <a:spLocks noChangeArrowheads="1"/>
          </p:cNvSpPr>
          <p:nvPr/>
        </p:nvSpPr>
        <p:spPr bwMode="auto">
          <a:xfrm>
            <a:off x="5000628" y="5429264"/>
            <a:ext cx="2303462" cy="609600"/>
          </a:xfrm>
          <a:prstGeom prst="wedgeRoundRectCallout">
            <a:avLst>
              <a:gd name="adj1" fmla="val 71613"/>
              <a:gd name="adj2" fmla="val -279471"/>
              <a:gd name="adj3" fmla="val 16667"/>
            </a:avLst>
          </a:prstGeom>
          <a:solidFill>
            <a:schemeClr val="bg1"/>
          </a:solidFill>
          <a:ln w="38100">
            <a:solidFill>
              <a:srgbClr val="FF0000"/>
            </a:solidFill>
            <a:miter lim="800000"/>
            <a:headEnd/>
            <a:tailEnd/>
          </a:ln>
        </p:spPr>
        <p:txBody>
          <a:bodyPr/>
          <a:lstStyle/>
          <a:p>
            <a:pPr algn="ctr"/>
            <a:r>
              <a:rPr lang="nb-NO" b="1" dirty="0" smtClean="0"/>
              <a:t>Fler </a:t>
            </a:r>
            <a:r>
              <a:rPr lang="nb-NO" b="1" dirty="0"/>
              <a:t>aktiviteter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2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fltVal val="0"/>
                                          </p:val>
                                        </p:tav>
                                        <p:tav tm="100000">
                                          <p:val>
                                            <p:strVal val="#ppt_w"/>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2000"/>
                                        <p:tgtEl>
                                          <p:spTgt spid="12"/>
                                        </p:tgtEl>
                                        <p:attrNameLst>
                                          <p:attrName>ppt_w</p:attrName>
                                        </p:attrNameLst>
                                      </p:cBhvr>
                                      <p:tavLst>
                                        <p:tav tm="0">
                                          <p:val>
                                            <p:strVal val="ppt_w"/>
                                          </p:val>
                                        </p:tav>
                                        <p:tav tm="100000">
                                          <p:val>
                                            <p:fltVal val="0"/>
                                          </p:val>
                                        </p:tav>
                                      </p:tavLst>
                                    </p:anim>
                                    <p:anim calcmode="lin" valueType="num">
                                      <p:cBhvr>
                                        <p:cTn id="23" dur="2000"/>
                                        <p:tgtEl>
                                          <p:spTgt spid="12"/>
                                        </p:tgtEl>
                                        <p:attrNameLst>
                                          <p:attrName>ppt_h</p:attrName>
                                        </p:attrNameLst>
                                      </p:cBhvr>
                                      <p:tavLst>
                                        <p:tav tm="0">
                                          <p:val>
                                            <p:strVal val="ppt_h"/>
                                          </p:val>
                                        </p:tav>
                                        <p:tav tm="100000">
                                          <p:val>
                                            <p:fltVal val="0"/>
                                          </p:val>
                                        </p:tav>
                                      </p:tavLst>
                                    </p:anim>
                                    <p:animEffect transition="out" filter="fade">
                                      <p:cBhvr>
                                        <p:cTn id="24" dur="2000"/>
                                        <p:tgtEl>
                                          <p:spTgt spid="12"/>
                                        </p:tgtEl>
                                      </p:cBhvr>
                                    </p:animEffect>
                                    <p:set>
                                      <p:cBhvr>
                                        <p:cTn id="25" dur="1" fill="hold">
                                          <p:stCondLst>
                                            <p:cond delay="19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3608" y="1268760"/>
            <a:ext cx="6867525" cy="4860925"/>
            <a:chOff x="720" y="672"/>
            <a:chExt cx="4326" cy="3062"/>
          </a:xfrm>
        </p:grpSpPr>
        <p:pic>
          <p:nvPicPr>
            <p:cNvPr id="506883" name="Picture 3" descr="Pixel4Bsid34"/>
            <p:cNvPicPr>
              <a:picLocks noChangeAspect="1" noChangeArrowheads="1"/>
            </p:cNvPicPr>
            <p:nvPr/>
          </p:nvPicPr>
          <p:blipFill>
            <a:blip r:embed="rId3" cstate="print"/>
            <a:srcRect/>
            <a:stretch>
              <a:fillRect/>
            </a:stretch>
          </p:blipFill>
          <p:spPr bwMode="auto">
            <a:xfrm>
              <a:off x="720" y="672"/>
              <a:ext cx="2166" cy="3062"/>
            </a:xfrm>
            <a:prstGeom prst="rect">
              <a:avLst/>
            </a:prstGeom>
            <a:noFill/>
            <a:ln w="3175">
              <a:solidFill>
                <a:srgbClr val="000000"/>
              </a:solidFill>
              <a:miter lim="800000"/>
              <a:headEnd/>
              <a:tailEnd/>
            </a:ln>
          </p:spPr>
        </p:pic>
        <p:pic>
          <p:nvPicPr>
            <p:cNvPr id="506884" name="Picture 4" descr="Pixel4Bsid35"/>
            <p:cNvPicPr>
              <a:picLocks noChangeAspect="1" noChangeArrowheads="1"/>
            </p:cNvPicPr>
            <p:nvPr/>
          </p:nvPicPr>
          <p:blipFill>
            <a:blip r:embed="rId4" cstate="print"/>
            <a:srcRect/>
            <a:stretch>
              <a:fillRect/>
            </a:stretch>
          </p:blipFill>
          <p:spPr bwMode="auto">
            <a:xfrm>
              <a:off x="2880" y="672"/>
              <a:ext cx="2166" cy="3062"/>
            </a:xfrm>
            <a:prstGeom prst="rect">
              <a:avLst/>
            </a:prstGeom>
            <a:noFill/>
            <a:ln w="3175">
              <a:solidFill>
                <a:srgbClr val="000000"/>
              </a:solidFill>
              <a:miter lim="800000"/>
              <a:headEnd/>
              <a:tailEnd/>
            </a:ln>
          </p:spPr>
        </p:pic>
      </p:grpSp>
      <p:sp>
        <p:nvSpPr>
          <p:cNvPr id="506885" name="Rectangle 5"/>
          <p:cNvSpPr>
            <a:spLocks noGrp="1" noChangeArrowheads="1"/>
          </p:cNvSpPr>
          <p:nvPr>
            <p:ph type="title" idx="4294967295"/>
          </p:nvPr>
        </p:nvSpPr>
        <p:spPr>
          <a:xfrm>
            <a:off x="2267743" y="260350"/>
            <a:ext cx="6430169" cy="1143000"/>
          </a:xfrm>
        </p:spPr>
        <p:txBody>
          <a:bodyPr/>
          <a:lstStyle/>
          <a:p>
            <a:pPr eaLnBrk="1" hangingPunct="1"/>
            <a:r>
              <a:rPr lang="sv-SE" sz="3200" b="1" dirty="0" smtClean="0"/>
              <a:t> Ämnesfrågor – utdrag ur lärarens bok</a:t>
            </a:r>
          </a:p>
        </p:txBody>
      </p:sp>
      <p:grpSp>
        <p:nvGrpSpPr>
          <p:cNvPr id="3" name="Group 10"/>
          <p:cNvGrpSpPr>
            <a:grpSpLocks/>
          </p:cNvGrpSpPr>
          <p:nvPr/>
        </p:nvGrpSpPr>
        <p:grpSpPr bwMode="auto">
          <a:xfrm>
            <a:off x="1116013" y="1557338"/>
            <a:ext cx="5183187" cy="4392612"/>
            <a:chOff x="295" y="391"/>
            <a:chExt cx="3265" cy="2767"/>
          </a:xfrm>
        </p:grpSpPr>
        <p:pic>
          <p:nvPicPr>
            <p:cNvPr id="39944" name="Picture 8" descr="IMG_0001"/>
            <p:cNvPicPr>
              <a:picLocks noChangeAspect="1" noChangeArrowheads="1"/>
            </p:cNvPicPr>
            <p:nvPr/>
          </p:nvPicPr>
          <p:blipFill>
            <a:blip r:embed="rId5" cstate="print"/>
            <a:srcRect l="13315" t="74026" r="58484" b="5489"/>
            <a:stretch>
              <a:fillRect/>
            </a:stretch>
          </p:blipFill>
          <p:spPr bwMode="auto">
            <a:xfrm>
              <a:off x="295" y="1480"/>
              <a:ext cx="1633" cy="1678"/>
            </a:xfrm>
            <a:prstGeom prst="rect">
              <a:avLst/>
            </a:prstGeom>
            <a:noFill/>
            <a:ln w="9525">
              <a:solidFill>
                <a:schemeClr val="folHlink"/>
              </a:solidFill>
              <a:miter lim="800000"/>
              <a:headEnd/>
              <a:tailEnd/>
            </a:ln>
            <a:effectLst>
              <a:outerShdw dist="35921" dir="2700000" algn="ctr" rotWithShape="0">
                <a:srgbClr val="808080"/>
              </a:outerShdw>
            </a:effectLst>
          </p:spPr>
        </p:pic>
        <p:pic>
          <p:nvPicPr>
            <p:cNvPr id="39945" name="Picture 9" descr="IMG_0001"/>
            <p:cNvPicPr>
              <a:picLocks noChangeAspect="1" noChangeArrowheads="1"/>
            </p:cNvPicPr>
            <p:nvPr/>
          </p:nvPicPr>
          <p:blipFill>
            <a:blip r:embed="rId5" cstate="print"/>
            <a:srcRect l="42294" t="61292" r="29504" b="5489"/>
            <a:stretch>
              <a:fillRect/>
            </a:stretch>
          </p:blipFill>
          <p:spPr bwMode="auto">
            <a:xfrm>
              <a:off x="1927" y="391"/>
              <a:ext cx="1633" cy="2721"/>
            </a:xfrm>
            <a:prstGeom prst="rect">
              <a:avLst/>
            </a:prstGeom>
            <a:noFill/>
            <a:ln w="9525">
              <a:solidFill>
                <a:schemeClr val="folHlink"/>
              </a:solidFill>
              <a:miter lim="800000"/>
              <a:headEnd/>
              <a:tailEnd/>
            </a:ln>
            <a:effectLst>
              <a:outerShdw dist="35921" dir="2700000" algn="ctr" rotWithShape="0">
                <a:srgbClr val="808080"/>
              </a:outerShdw>
            </a:effectLst>
          </p:spPr>
        </p:pic>
      </p:grpSp>
      <p:grpSp>
        <p:nvGrpSpPr>
          <p:cNvPr id="4" name="Group 14"/>
          <p:cNvGrpSpPr>
            <a:grpSpLocks/>
          </p:cNvGrpSpPr>
          <p:nvPr/>
        </p:nvGrpSpPr>
        <p:grpSpPr bwMode="auto">
          <a:xfrm>
            <a:off x="4608513" y="2205038"/>
            <a:ext cx="4535487" cy="4433887"/>
            <a:chOff x="2109" y="618"/>
            <a:chExt cx="2857" cy="2793"/>
          </a:xfrm>
        </p:grpSpPr>
        <p:pic>
          <p:nvPicPr>
            <p:cNvPr id="39942" name="Picture 11" descr="IMG_0002"/>
            <p:cNvPicPr>
              <a:picLocks noChangeAspect="1" noChangeArrowheads="1"/>
            </p:cNvPicPr>
            <p:nvPr/>
          </p:nvPicPr>
          <p:blipFill>
            <a:blip r:embed="rId6" cstate="print"/>
            <a:srcRect l="29526" t="60519" r="40929" b="21292"/>
            <a:stretch>
              <a:fillRect/>
            </a:stretch>
          </p:blipFill>
          <p:spPr bwMode="auto">
            <a:xfrm>
              <a:off x="2109" y="618"/>
              <a:ext cx="2268" cy="1975"/>
            </a:xfrm>
            <a:prstGeom prst="rect">
              <a:avLst/>
            </a:prstGeom>
            <a:noFill/>
            <a:ln w="12700">
              <a:solidFill>
                <a:schemeClr val="folHlink"/>
              </a:solidFill>
              <a:miter lim="800000"/>
              <a:headEnd/>
              <a:tailEnd/>
            </a:ln>
            <a:effectLst>
              <a:outerShdw dist="35921" dir="2700000" algn="ctr" rotWithShape="0">
                <a:srgbClr val="808080"/>
              </a:outerShdw>
            </a:effectLst>
          </p:spPr>
        </p:pic>
        <p:pic>
          <p:nvPicPr>
            <p:cNvPr id="39943" name="Picture 12" descr="IMG_0002"/>
            <p:cNvPicPr>
              <a:picLocks noChangeAspect="1" noChangeArrowheads="1"/>
            </p:cNvPicPr>
            <p:nvPr/>
          </p:nvPicPr>
          <p:blipFill>
            <a:blip r:embed="rId6" cstate="print"/>
            <a:srcRect l="59055" t="56328" r="13335" b="31985"/>
            <a:stretch>
              <a:fillRect/>
            </a:stretch>
          </p:blipFill>
          <p:spPr bwMode="auto">
            <a:xfrm>
              <a:off x="3333" y="2433"/>
              <a:ext cx="1633" cy="978"/>
            </a:xfrm>
            <a:prstGeom prst="rect">
              <a:avLst/>
            </a:prstGeom>
            <a:noFill/>
            <a:ln w="12700">
              <a:noFill/>
              <a:miter lim="800000"/>
              <a:headEnd/>
              <a:tailEnd/>
            </a:ln>
            <a:effectLst>
              <a:outerShdw dist="35921" dir="2700000" algn="ctr" rotWithShape="0">
                <a:srgbClr val="808080"/>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8258" name="Rectangle 2"/>
          <p:cNvSpPr>
            <a:spLocks noGrp="1" noChangeArrowheads="1"/>
          </p:cNvSpPr>
          <p:nvPr>
            <p:ph type="body" idx="1"/>
          </p:nvPr>
        </p:nvSpPr>
        <p:spPr>
          <a:xfrm>
            <a:off x="357158" y="2214554"/>
            <a:ext cx="3124200" cy="3581400"/>
          </a:xfrm>
        </p:spPr>
        <p:txBody>
          <a:bodyPr/>
          <a:lstStyle/>
          <a:p>
            <a:pPr eaLnBrk="1" hangingPunct="1">
              <a:buFontTx/>
              <a:buNone/>
            </a:pPr>
            <a:r>
              <a:rPr lang="nb-NO" b="1" dirty="0" smtClean="0">
                <a:solidFill>
                  <a:srgbClr val="00236A"/>
                </a:solidFill>
                <a:latin typeface="Verdana" pitchFamily="34" charset="0"/>
                <a:cs typeface="Arial" charset="0"/>
              </a:rPr>
              <a:t>	</a:t>
            </a:r>
            <a:r>
              <a:rPr lang="nb-NO" dirty="0" smtClean="0">
                <a:solidFill>
                  <a:srgbClr val="00236A"/>
                </a:solidFill>
                <a:latin typeface="Verdana" pitchFamily="34" charset="0"/>
                <a:cs typeface="Arial" charset="0"/>
              </a:rPr>
              <a:t>Eleverna bör få prova att lösa uppgifter på många olika sätt. </a:t>
            </a:r>
            <a:r>
              <a:rPr lang="nb-NO" b="1" dirty="0" smtClean="0">
                <a:solidFill>
                  <a:srgbClr val="003399"/>
                </a:solidFill>
                <a:latin typeface="Verdana" pitchFamily="34" charset="0"/>
                <a:cs typeface="Arial" charset="0"/>
              </a:rPr>
              <a:t/>
            </a:r>
            <a:br>
              <a:rPr lang="nb-NO" b="1" dirty="0" smtClean="0">
                <a:solidFill>
                  <a:srgbClr val="003399"/>
                </a:solidFill>
                <a:latin typeface="Verdana" pitchFamily="34" charset="0"/>
                <a:cs typeface="Arial" charset="0"/>
              </a:rPr>
            </a:br>
            <a:endParaRPr lang="nb-NO" b="1" dirty="0" smtClean="0">
              <a:solidFill>
                <a:srgbClr val="003399"/>
              </a:solidFill>
              <a:latin typeface="Verdana" pitchFamily="34" charset="0"/>
              <a:cs typeface="Arial" charset="0"/>
            </a:endParaRPr>
          </a:p>
          <a:p>
            <a:pPr eaLnBrk="1" hangingPunct="1">
              <a:buFontTx/>
              <a:buNone/>
            </a:pPr>
            <a:endParaRPr lang="nb-NO" dirty="0" smtClean="0">
              <a:solidFill>
                <a:srgbClr val="00236A"/>
              </a:solidFill>
              <a:latin typeface="Verdana" pitchFamily="34" charset="0"/>
              <a:cs typeface="Arial" charset="0"/>
            </a:endParaRPr>
          </a:p>
        </p:txBody>
      </p:sp>
      <p:sp>
        <p:nvSpPr>
          <p:cNvPr id="57347" name="Rectangle 3"/>
          <p:cNvSpPr>
            <a:spLocks noChangeArrowheads="1"/>
          </p:cNvSpPr>
          <p:nvPr/>
        </p:nvSpPr>
        <p:spPr bwMode="auto">
          <a:xfrm>
            <a:off x="1428728" y="785794"/>
            <a:ext cx="7920037" cy="1223962"/>
          </a:xfrm>
          <a:prstGeom prst="rect">
            <a:avLst/>
          </a:prstGeom>
          <a:noFill/>
          <a:ln w="9525">
            <a:noFill/>
            <a:miter lim="800000"/>
            <a:headEnd/>
            <a:tailEnd/>
          </a:ln>
        </p:spPr>
        <p:txBody>
          <a:bodyPr/>
          <a:lstStyle/>
          <a:p>
            <a:pPr marL="342900" indent="-342900" algn="ctr">
              <a:spcBef>
                <a:spcPct val="20000"/>
              </a:spcBef>
            </a:pPr>
            <a:r>
              <a:rPr lang="nb-NO" sz="3200" b="1" dirty="0">
                <a:solidFill>
                  <a:srgbClr val="00236A"/>
                </a:solidFill>
                <a:latin typeface="+mj-lt"/>
                <a:cs typeface="Arial" charset="0"/>
              </a:rPr>
              <a:t>	</a:t>
            </a:r>
            <a:r>
              <a:rPr lang="nb-NO" sz="3200" b="1" dirty="0" smtClean="0">
                <a:solidFill>
                  <a:srgbClr val="00236A"/>
                </a:solidFill>
                <a:latin typeface="+mj-lt"/>
                <a:cs typeface="Arial" charset="0"/>
              </a:rPr>
              <a:t>Varierande uttrycksformer </a:t>
            </a:r>
          </a:p>
          <a:p>
            <a:pPr marL="342900" indent="-342900" algn="ctr">
              <a:spcBef>
                <a:spcPct val="20000"/>
              </a:spcBef>
            </a:pPr>
            <a:r>
              <a:rPr lang="nb-NO" sz="3200" b="1" dirty="0" smtClean="0">
                <a:solidFill>
                  <a:srgbClr val="00236A"/>
                </a:solidFill>
                <a:latin typeface="+mj-lt"/>
                <a:cs typeface="Arial" charset="0"/>
              </a:rPr>
              <a:t>och inlärningsstrategier</a:t>
            </a:r>
            <a:endParaRPr lang="nb-NO" sz="3200" b="1" dirty="0">
              <a:solidFill>
                <a:srgbClr val="00236A"/>
              </a:solidFill>
              <a:latin typeface="+mj-lt"/>
              <a:cs typeface="Arial" charset="0"/>
            </a:endParaRPr>
          </a:p>
        </p:txBody>
      </p:sp>
      <p:pic>
        <p:nvPicPr>
          <p:cNvPr id="1248260" name="Picture 4" descr="4"/>
          <p:cNvPicPr>
            <a:picLocks noChangeAspect="1" noChangeArrowheads="1"/>
          </p:cNvPicPr>
          <p:nvPr/>
        </p:nvPicPr>
        <p:blipFill>
          <a:blip r:embed="rId3" cstate="print">
            <a:lum bright="12000" contrast="18000"/>
          </a:blip>
          <a:srcRect/>
          <a:stretch>
            <a:fillRect/>
          </a:stretch>
        </p:blipFill>
        <p:spPr bwMode="auto">
          <a:xfrm>
            <a:off x="4143372" y="2143116"/>
            <a:ext cx="4669814" cy="2902354"/>
          </a:xfrm>
          <a:prstGeom prst="rect">
            <a:avLst/>
          </a:prstGeom>
          <a:noFill/>
          <a:ln w="31750">
            <a:noFill/>
            <a:miter lim="800000"/>
            <a:headEnd/>
            <a:tailEnd/>
          </a:ln>
          <a:effectLst>
            <a:outerShdw blurRad="76200" dir="13500000" sy="23000" kx="1200000" algn="br" rotWithShape="0">
              <a:prstClr val="black">
                <a:alpha val="20000"/>
              </a:prstClr>
            </a:outerShdw>
          </a:effectLst>
          <a:scene3d>
            <a:camera prst="orthographicFront"/>
            <a:lightRig rig="threePt" dir="t"/>
          </a:scene3d>
          <a:sp3d prstMaterial="dkEdge">
            <a:bevelT h="127000"/>
            <a:bevelB/>
          </a:sp3d>
        </p:spPr>
      </p:pic>
      <p:pic>
        <p:nvPicPr>
          <p:cNvPr id="1248261" name="Picture 5" descr="3"/>
          <p:cNvPicPr>
            <a:picLocks noChangeAspect="1" noChangeArrowheads="1"/>
          </p:cNvPicPr>
          <p:nvPr/>
        </p:nvPicPr>
        <p:blipFill>
          <a:blip r:embed="rId4" cstate="print">
            <a:lum bright="6000" contrast="6000"/>
          </a:blip>
          <a:srcRect/>
          <a:stretch>
            <a:fillRect/>
          </a:stretch>
        </p:blipFill>
        <p:spPr bwMode="auto">
          <a:xfrm>
            <a:off x="4786314" y="2143116"/>
            <a:ext cx="3434757" cy="3578331"/>
          </a:xfrm>
          <a:prstGeom prst="rect">
            <a:avLst/>
          </a:prstGeom>
          <a:noFill/>
          <a:ln w="31750">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h="139700"/>
            <a:bevelB/>
          </a:sp3d>
        </p:spPr>
      </p:pic>
      <p:pic>
        <p:nvPicPr>
          <p:cNvPr id="1248262" name="Picture 6" descr="9"/>
          <p:cNvPicPr>
            <a:picLocks noChangeAspect="1" noChangeArrowheads="1"/>
          </p:cNvPicPr>
          <p:nvPr/>
        </p:nvPicPr>
        <p:blipFill>
          <a:blip r:embed="rId5" cstate="print">
            <a:lum bright="6000"/>
          </a:blip>
          <a:srcRect/>
          <a:stretch>
            <a:fillRect/>
          </a:stretch>
        </p:blipFill>
        <p:spPr bwMode="auto">
          <a:xfrm>
            <a:off x="4286248" y="2143116"/>
            <a:ext cx="3643338" cy="4280728"/>
          </a:xfrm>
          <a:prstGeom prst="rect">
            <a:avLst/>
          </a:prstGeom>
          <a:noFill/>
          <a:ln w="31750">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h="139700"/>
            <a:bevelB/>
          </a:sp3d>
        </p:spPr>
      </p:pic>
      <p:pic>
        <p:nvPicPr>
          <p:cNvPr id="1248263" name="Picture 7" descr="5"/>
          <p:cNvPicPr>
            <a:picLocks noChangeAspect="1" noChangeArrowheads="1"/>
          </p:cNvPicPr>
          <p:nvPr/>
        </p:nvPicPr>
        <p:blipFill>
          <a:blip r:embed="rId6" cstate="print"/>
          <a:srcRect/>
          <a:stretch>
            <a:fillRect/>
          </a:stretch>
        </p:blipFill>
        <p:spPr bwMode="auto">
          <a:xfrm>
            <a:off x="4071934" y="2143116"/>
            <a:ext cx="4634403" cy="3571900"/>
          </a:xfrm>
          <a:prstGeom prst="rect">
            <a:avLst/>
          </a:prstGeom>
          <a:noFill/>
          <a:ln w="25400">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h="152400"/>
            <a:bevelB/>
          </a:sp3d>
        </p:spPr>
      </p:pic>
      <p:pic>
        <p:nvPicPr>
          <p:cNvPr id="1248264" name="Picture 8" descr="7"/>
          <p:cNvPicPr>
            <a:picLocks noChangeAspect="1" noChangeArrowheads="1"/>
          </p:cNvPicPr>
          <p:nvPr/>
        </p:nvPicPr>
        <p:blipFill>
          <a:blip r:embed="rId7" cstate="print"/>
          <a:srcRect/>
          <a:stretch>
            <a:fillRect/>
          </a:stretch>
        </p:blipFill>
        <p:spPr bwMode="auto">
          <a:xfrm>
            <a:off x="3510078" y="2571744"/>
            <a:ext cx="5245983" cy="2714644"/>
          </a:xfrm>
          <a:prstGeom prst="rect">
            <a:avLst/>
          </a:prstGeom>
          <a:noFill/>
          <a:ln w="25400">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h="152400"/>
            <a:bevelB/>
          </a:sp3d>
        </p:spPr>
      </p:pic>
      <p:pic>
        <p:nvPicPr>
          <p:cNvPr id="1248266" name="Picture 10" descr="power2"/>
          <p:cNvPicPr>
            <a:picLocks noChangeAspect="1" noChangeArrowheads="1"/>
          </p:cNvPicPr>
          <p:nvPr/>
        </p:nvPicPr>
        <p:blipFill>
          <a:blip r:embed="rId8" cstate="print"/>
          <a:srcRect/>
          <a:stretch>
            <a:fillRect/>
          </a:stretch>
        </p:blipFill>
        <p:spPr bwMode="auto">
          <a:xfrm>
            <a:off x="4572000" y="2285992"/>
            <a:ext cx="3857652" cy="3848566"/>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h="177800"/>
            <a:bevelB w="152400"/>
          </a:sp3d>
        </p:spPr>
      </p:pic>
      <p:pic>
        <p:nvPicPr>
          <p:cNvPr id="10" name="Bilde 9" descr="x-boks.JPG"/>
          <p:cNvPicPr>
            <a:picLocks noChangeAspect="1"/>
          </p:cNvPicPr>
          <p:nvPr/>
        </p:nvPicPr>
        <p:blipFill>
          <a:blip r:embed="rId9" cstate="print"/>
          <a:srcRect/>
          <a:stretch>
            <a:fillRect/>
          </a:stretch>
        </p:blipFill>
        <p:spPr bwMode="auto">
          <a:xfrm>
            <a:off x="4572000" y="2780928"/>
            <a:ext cx="3957588" cy="2968191"/>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48261"/>
                                        </p:tgtEl>
                                        <p:attrNameLst>
                                          <p:attrName>style.visibility</p:attrName>
                                        </p:attrNameLst>
                                      </p:cBhvr>
                                      <p:to>
                                        <p:strVal val="hidden"/>
                                      </p:to>
                                    </p:set>
                                  </p:childTnLst>
                                </p:cTn>
                              </p:par>
                              <p:par>
                                <p:cTn id="7" presetID="53" presetClass="entr" presetSubtype="0" fill="hold" nodeType="withEffect">
                                  <p:stCondLst>
                                    <p:cond delay="0"/>
                                  </p:stCondLst>
                                  <p:childTnLst>
                                    <p:set>
                                      <p:cBhvr>
                                        <p:cTn id="8" dur="1" fill="hold">
                                          <p:stCondLst>
                                            <p:cond delay="0"/>
                                          </p:stCondLst>
                                        </p:cTn>
                                        <p:tgtEl>
                                          <p:spTgt spid="1248260"/>
                                        </p:tgtEl>
                                        <p:attrNameLst>
                                          <p:attrName>style.visibility</p:attrName>
                                        </p:attrNameLst>
                                      </p:cBhvr>
                                      <p:to>
                                        <p:strVal val="visible"/>
                                      </p:to>
                                    </p:set>
                                    <p:anim calcmode="lin" valueType="num">
                                      <p:cBhvr>
                                        <p:cTn id="9" dur="500" fill="hold"/>
                                        <p:tgtEl>
                                          <p:spTgt spid="1248260"/>
                                        </p:tgtEl>
                                        <p:attrNameLst>
                                          <p:attrName>ppt_w</p:attrName>
                                        </p:attrNameLst>
                                      </p:cBhvr>
                                      <p:tavLst>
                                        <p:tav tm="0">
                                          <p:val>
                                            <p:fltVal val="0"/>
                                          </p:val>
                                        </p:tav>
                                        <p:tav tm="100000">
                                          <p:val>
                                            <p:strVal val="#ppt_w"/>
                                          </p:val>
                                        </p:tav>
                                      </p:tavLst>
                                    </p:anim>
                                    <p:anim calcmode="lin" valueType="num">
                                      <p:cBhvr>
                                        <p:cTn id="10" dur="500" fill="hold"/>
                                        <p:tgtEl>
                                          <p:spTgt spid="1248260"/>
                                        </p:tgtEl>
                                        <p:attrNameLst>
                                          <p:attrName>ppt_h</p:attrName>
                                        </p:attrNameLst>
                                      </p:cBhvr>
                                      <p:tavLst>
                                        <p:tav tm="0">
                                          <p:val>
                                            <p:fltVal val="0"/>
                                          </p:val>
                                        </p:tav>
                                        <p:tav tm="100000">
                                          <p:val>
                                            <p:strVal val="#ppt_h"/>
                                          </p:val>
                                        </p:tav>
                                      </p:tavLst>
                                    </p:anim>
                                    <p:animEffect transition="in" filter="fade">
                                      <p:cBhvr>
                                        <p:cTn id="11" dur="500"/>
                                        <p:tgtEl>
                                          <p:spTgt spid="124826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248260"/>
                                        </p:tgtEl>
                                        <p:attrNameLst>
                                          <p:attrName>style.visibility</p:attrName>
                                        </p:attrNameLst>
                                      </p:cBhvr>
                                      <p:to>
                                        <p:strVal val="hidden"/>
                                      </p:to>
                                    </p:set>
                                  </p:childTnLst>
                                </p:cTn>
                              </p:par>
                              <p:par>
                                <p:cTn id="16" presetID="53" presetClass="entr" presetSubtype="0" fill="hold" nodeType="withEffect">
                                  <p:stCondLst>
                                    <p:cond delay="0"/>
                                  </p:stCondLst>
                                  <p:childTnLst>
                                    <p:set>
                                      <p:cBhvr>
                                        <p:cTn id="17" dur="1" fill="hold">
                                          <p:stCondLst>
                                            <p:cond delay="0"/>
                                          </p:stCondLst>
                                        </p:cTn>
                                        <p:tgtEl>
                                          <p:spTgt spid="1248262"/>
                                        </p:tgtEl>
                                        <p:attrNameLst>
                                          <p:attrName>style.visibility</p:attrName>
                                        </p:attrNameLst>
                                      </p:cBhvr>
                                      <p:to>
                                        <p:strVal val="visible"/>
                                      </p:to>
                                    </p:set>
                                    <p:anim calcmode="lin" valueType="num">
                                      <p:cBhvr>
                                        <p:cTn id="18" dur="500" fill="hold"/>
                                        <p:tgtEl>
                                          <p:spTgt spid="1248262"/>
                                        </p:tgtEl>
                                        <p:attrNameLst>
                                          <p:attrName>ppt_w</p:attrName>
                                        </p:attrNameLst>
                                      </p:cBhvr>
                                      <p:tavLst>
                                        <p:tav tm="0">
                                          <p:val>
                                            <p:fltVal val="0"/>
                                          </p:val>
                                        </p:tav>
                                        <p:tav tm="100000">
                                          <p:val>
                                            <p:strVal val="#ppt_w"/>
                                          </p:val>
                                        </p:tav>
                                      </p:tavLst>
                                    </p:anim>
                                    <p:anim calcmode="lin" valueType="num">
                                      <p:cBhvr>
                                        <p:cTn id="19" dur="500" fill="hold"/>
                                        <p:tgtEl>
                                          <p:spTgt spid="1248262"/>
                                        </p:tgtEl>
                                        <p:attrNameLst>
                                          <p:attrName>ppt_h</p:attrName>
                                        </p:attrNameLst>
                                      </p:cBhvr>
                                      <p:tavLst>
                                        <p:tav tm="0">
                                          <p:val>
                                            <p:fltVal val="0"/>
                                          </p:val>
                                        </p:tav>
                                        <p:tav tm="100000">
                                          <p:val>
                                            <p:strVal val="#ppt_h"/>
                                          </p:val>
                                        </p:tav>
                                      </p:tavLst>
                                    </p:anim>
                                    <p:animEffect transition="in" filter="fade">
                                      <p:cBhvr>
                                        <p:cTn id="20" dur="500"/>
                                        <p:tgtEl>
                                          <p:spTgt spid="124826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4826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482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4826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482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24826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482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4826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4709</TotalTime>
  <Words>590</Words>
  <Application>Microsoft Office PowerPoint</Application>
  <PresentationFormat>Skjermfremvisning (4:3)</PresentationFormat>
  <Paragraphs>133</Paragraphs>
  <Slides>18</Slides>
  <Notes>18</Notes>
  <HiddenSlides>0</HiddenSlides>
  <MMClips>0</MMClips>
  <ScaleCrop>false</ScaleCrop>
  <HeadingPairs>
    <vt:vector size="6" baseType="variant">
      <vt:variant>
        <vt:lpstr>Tema</vt:lpstr>
      </vt:variant>
      <vt:variant>
        <vt:i4>3</vt:i4>
      </vt:variant>
      <vt:variant>
        <vt:lpstr>Innebygde OLE-servere</vt:lpstr>
      </vt:variant>
      <vt:variant>
        <vt:i4>1</vt:i4>
      </vt:variant>
      <vt:variant>
        <vt:lpstr>Lysbildetitler</vt:lpstr>
      </vt:variant>
      <vt:variant>
        <vt:i4>18</vt:i4>
      </vt:variant>
    </vt:vector>
  </HeadingPairs>
  <TitlesOfParts>
    <vt:vector size="22" baseType="lpstr">
      <vt:lpstr>Standard utforming</vt:lpstr>
      <vt:lpstr>Egendefinert utforming</vt:lpstr>
      <vt:lpstr>1_Egendefinert utforming</vt:lpstr>
      <vt:lpstr>Picture</vt:lpstr>
      <vt:lpstr>   </vt:lpstr>
      <vt:lpstr>     Grundtankar bakom Pixel</vt:lpstr>
      <vt:lpstr>Anpassning till individen  i Pixel</vt:lpstr>
      <vt:lpstr>Anpassa genom olika former av presentation</vt:lpstr>
      <vt:lpstr>Anpassa genom tall</vt:lpstr>
      <vt:lpstr>Lysbilde 6</vt:lpstr>
      <vt:lpstr>Lärarens bok</vt:lpstr>
      <vt:lpstr> Ämnesfrågor – utdrag ur lärarens bok</vt:lpstr>
      <vt:lpstr>Lysbilde 9</vt:lpstr>
      <vt:lpstr>Hur Pixel arbetar med de olika ämnesområdena; exempel: bråk åk 4 och 5</vt:lpstr>
      <vt:lpstr>Aktiviteter  som bygger förståelse</vt:lpstr>
      <vt:lpstr>Lysbilde 12</vt:lpstr>
      <vt:lpstr>Förståelse  kontra drillning av regler</vt:lpstr>
      <vt:lpstr>Lysbilde 14</vt:lpstr>
      <vt:lpstr>Vilka insatser bör  man satsa på?</vt:lpstr>
      <vt:lpstr>Spargrisen</vt:lpstr>
      <vt:lpstr>Spargrisen</vt:lpstr>
      <vt:lpstr> Anpassa genom olika uppgifter   Genomsnitt </vt:lpstr>
    </vt:vector>
  </TitlesOfParts>
  <Company>NSMO NTNU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Mona Røsseland</dc:creator>
  <cp:lastModifiedBy>Mona Røsseland</cp:lastModifiedBy>
  <cp:revision>164</cp:revision>
  <dcterms:created xsi:type="dcterms:W3CDTF">2009-09-01T15:54:54Z</dcterms:created>
  <dcterms:modified xsi:type="dcterms:W3CDTF">2012-01-22T09:59:34Z</dcterms:modified>
</cp:coreProperties>
</file>